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7" r:id="rId2"/>
    <p:sldId id="320" r:id="rId3"/>
    <p:sldId id="263" r:id="rId4"/>
    <p:sldId id="264" r:id="rId5"/>
    <p:sldId id="265" r:id="rId6"/>
    <p:sldId id="282" r:id="rId7"/>
    <p:sldId id="290" r:id="rId8"/>
    <p:sldId id="266" r:id="rId9"/>
    <p:sldId id="291" r:id="rId10"/>
    <p:sldId id="292" r:id="rId11"/>
    <p:sldId id="293" r:id="rId12"/>
    <p:sldId id="267" r:id="rId13"/>
    <p:sldId id="268" r:id="rId14"/>
    <p:sldId id="269" r:id="rId15"/>
    <p:sldId id="272" r:id="rId16"/>
    <p:sldId id="270" r:id="rId17"/>
    <p:sldId id="271" r:id="rId18"/>
    <p:sldId id="273" r:id="rId19"/>
    <p:sldId id="274" r:id="rId20"/>
    <p:sldId id="275" r:id="rId21"/>
    <p:sldId id="277" r:id="rId22"/>
    <p:sldId id="278" r:id="rId23"/>
    <p:sldId id="285" r:id="rId24"/>
    <p:sldId id="286" r:id="rId25"/>
    <p:sldId id="287" r:id="rId26"/>
    <p:sldId id="281" r:id="rId27"/>
    <p:sldId id="319" r:id="rId28"/>
    <p:sldId id="311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5A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5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09729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256056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325155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57904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06624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670614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956021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021787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894553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6791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346989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466768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77411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08090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36918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381204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18915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86602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40490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3.mp3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class/14390278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youtube.com/watch?v=XPhMLEbAGQE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w79VpdaS6Q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5" Type="http://schemas.microsoft.com/office/2007/relationships/hdphoto" Target="../media/hdphoto5.wdp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ngguru.com/free-transparent-background-png-clipart-nbjoa" TargetMode="External"/><Relationship Id="rId3" Type="http://schemas.openxmlformats.org/officeDocument/2006/relationships/hyperlink" Target="https://www.youtube.com/watch?v=vw79VpdaS6Q" TargetMode="External"/><Relationship Id="rId7" Type="http://schemas.openxmlformats.org/officeDocument/2006/relationships/hyperlink" Target="http://clipart-library.com/writing-book-cliparts.html" TargetMode="External"/><Relationship Id="rId2" Type="http://schemas.openxmlformats.org/officeDocument/2006/relationships/hyperlink" Target="https://www.youtube.com/watch?v=XPhMLEbAGQE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clipart.email/clipart/book-clipart-school-reading-177093.html" TargetMode="External"/><Relationship Id="rId5" Type="http://schemas.openxmlformats.org/officeDocument/2006/relationships/hyperlink" Target="http://clipart-library.com/talking-cliparts.html" TargetMode="External"/><Relationship Id="rId4" Type="http://schemas.openxmlformats.org/officeDocument/2006/relationships/hyperlink" Target="https://www.clipart.email/clipart/presentation-clipart-png-78041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6" y="226615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6-2 </a:t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807AD7B3-0DF9-4F7E-8D4B-2DCE9506CA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16E2CE1-5174-4ED5-8015-89117854834F}"/>
              </a:ext>
            </a:extLst>
          </p:cNvPr>
          <p:cNvGrpSpPr/>
          <p:nvPr/>
        </p:nvGrpSpPr>
        <p:grpSpPr>
          <a:xfrm>
            <a:off x="8349389" y="3974294"/>
            <a:ext cx="3222851" cy="2731305"/>
            <a:chOff x="8349389" y="3974294"/>
            <a:chExt cx="3222851" cy="273130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BB21AE6-D2A0-4775-B336-37B6218B2EFD}"/>
                </a:ext>
              </a:extLst>
            </p:cNvPr>
            <p:cNvSpPr/>
            <p:nvPr/>
          </p:nvSpPr>
          <p:spPr>
            <a:xfrm>
              <a:off x="8475405" y="3974294"/>
              <a:ext cx="2777613" cy="2731305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1A9E6D1-5E4C-4B3A-9AB9-E154086B91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8588" b="72123" l="34017" r="74149">
                          <a14:foregroundMark x1="42188" y1="30556" x2="43854" y2="39444"/>
                          <a14:foregroundMark x1="47708" y1="36574" x2="46771" y2="39537"/>
                          <a14:foregroundMark x1="46250" y1="46852" x2="46354" y2="48889"/>
                          <a14:foregroundMark x1="51250" y1="24907" x2="53854" y2="28426"/>
                          <a14:foregroundMark x1="60260" y1="36759" x2="60208" y2="36759"/>
                          <a14:foregroundMark x1="66615" y1="53611" x2="67031" y2="55833"/>
                          <a14:foregroundMark x1="37083" y1="23611" x2="41094" y2="23241"/>
                          <a14:foregroundMark x1="41094" y1="23241" x2="45260" y2="23426"/>
                          <a14:foregroundMark x1="45260" y1="23426" x2="47865" y2="23241"/>
                          <a14:foregroundMark x1="36875" y1="21019" x2="41042" y2="20741"/>
                          <a14:foregroundMark x1="41042" y1="20741" x2="43125" y2="20926"/>
                          <a14:foregroundMark x1="36510" y1="21944" x2="36667" y2="24167"/>
                          <a14:foregroundMark x1="36667" y1="24167" x2="44792" y2="24907"/>
                          <a14:foregroundMark x1="44792" y1="24167" x2="47708" y2="24167"/>
                          <a14:foregroundMark x1="47760" y1="23611" x2="48333" y2="23426"/>
                          <a14:foregroundMark x1="47917" y1="22407" x2="41667" y2="22407"/>
                          <a14:foregroundMark x1="42917" y1="21667" x2="43750" y2="22407"/>
                          <a14:foregroundMark x1="43333" y1="21667" x2="43958" y2="21944"/>
                          <a14:foregroundMark x1="48438" y1="22222" x2="48333" y2="24167"/>
                          <a14:foregroundMark x1="37031" y1="25093" x2="41198" y2="25370"/>
                          <a14:foregroundMark x1="41198" y1="25370" x2="43698" y2="24907"/>
                          <a14:foregroundMark x1="36875" y1="21204" x2="37292" y2="21204"/>
                          <a14:foregroundMark x1="36927" y1="20278" x2="37604" y2="21481"/>
                          <a14:foregroundMark x1="37083" y1="21019" x2="38958" y2="20926"/>
                          <a14:foregroundMark x1="37083" y1="20926" x2="41042" y2="21481"/>
                          <a14:foregroundMark x1="41042" y1="21481" x2="40625" y2="20741"/>
                          <a14:foregroundMark x1="38698" y1="20926" x2="42917" y2="20185"/>
                          <a14:foregroundMark x1="42917" y1="20185" x2="42917" y2="20741"/>
                          <a14:foregroundMark x1="36667" y1="20278" x2="38438" y2="20463"/>
                          <a14:foregroundMark x1="38333" y1="20741" x2="41458" y2="20278"/>
                          <a14:foregroundMark x1="38333" y1="20463" x2="39375" y2="20185"/>
                          <a14:foregroundMark x1="44375" y1="25370" x2="48281" y2="24815"/>
                          <a14:foregroundMark x1="48281" y1="24815" x2="48281" y2="24907"/>
                          <a14:foregroundMark x1="54375" y1="30370" x2="54427" y2="31296"/>
                          <a14:foregroundMark x1="54010" y1="36296" x2="53854" y2="36944"/>
                          <a14:foregroundMark x1="52760" y1="38519" x2="53177" y2="37778"/>
                          <a14:foregroundMark x1="54271" y1="42500" x2="53958" y2="43241"/>
                          <a14:foregroundMark x1="53281" y1="45833" x2="53594" y2="45648"/>
                          <a14:foregroundMark x1="55104" y1="45926" x2="55833" y2="47130"/>
                          <a14:foregroundMark x1="56042" y1="49907" x2="56094" y2="51852"/>
                          <a14:foregroundMark x1="55937" y1="53519" x2="55260" y2="55741"/>
                          <a14:foregroundMark x1="42604" y1="41389" x2="42344" y2="42130"/>
                          <a14:foregroundMark x1="62760" y1="34722" x2="61094" y2="36481"/>
                          <a14:foregroundMark x1="64688" y1="39259" x2="64271" y2="40278"/>
                          <a14:foregroundMark x1="67708" y1="35093" x2="67708" y2="36574"/>
                        </a14:backgroundRemoval>
                      </a14:imgEffect>
                    </a14:imgLayer>
                  </a14:imgProps>
                </a:ext>
              </a:extLst>
            </a:blip>
            <a:srcRect l="29000" t="11896" r="20834" b="21185"/>
            <a:stretch/>
          </p:blipFill>
          <p:spPr>
            <a:xfrm>
              <a:off x="8349389" y="4202736"/>
              <a:ext cx="3222851" cy="241822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2337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0BC1BAE-A159-4051-B015-59A99A13854B}"/>
              </a:ext>
            </a:extLst>
          </p:cNvPr>
          <p:cNvSpPr/>
          <p:nvPr/>
        </p:nvSpPr>
        <p:spPr>
          <a:xfrm>
            <a:off x="603159" y="103067"/>
            <a:ext cx="2565044" cy="1013498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latin typeface="+mn-ea"/>
              </a:rPr>
              <a:t>131</a:t>
            </a:r>
            <a:r>
              <a:rPr lang="ko-KR" altLang="en-US" sz="3200" dirty="0">
                <a:latin typeface="+mn-ea"/>
              </a:rPr>
              <a:t>쪽 어휘 </a:t>
            </a:r>
            <a:r>
              <a:rPr lang="en-US" altLang="ko-KR" sz="2400" dirty="0">
                <a:latin typeface="+mn-ea"/>
              </a:rPr>
              <a:t>Vocabulary</a:t>
            </a:r>
            <a:endParaRPr lang="en-US" sz="3200" dirty="0">
              <a:latin typeface="+mn-ea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089FAA0-584C-420B-94A9-F1D521335DCB}"/>
              </a:ext>
            </a:extLst>
          </p:cNvPr>
          <p:cNvGrpSpPr/>
          <p:nvPr/>
        </p:nvGrpSpPr>
        <p:grpSpPr>
          <a:xfrm>
            <a:off x="373520" y="833576"/>
            <a:ext cx="11422240" cy="4449634"/>
            <a:chOff x="5191760" y="1765865"/>
            <a:chExt cx="6503081" cy="222581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65A2E5A-DD92-4BB7-9F2F-48947E9C6B41}"/>
                </a:ext>
              </a:extLst>
            </p:cNvPr>
            <p:cNvSpPr/>
            <p:nvPr/>
          </p:nvSpPr>
          <p:spPr>
            <a:xfrm>
              <a:off x="5191760" y="2154052"/>
              <a:ext cx="6503081" cy="1837623"/>
            </a:xfrm>
            <a:prstGeom prst="rect">
              <a:avLst/>
            </a:prstGeom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457200" indent="-4572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ko-KR" altLang="en-US" sz="3000" dirty="0"/>
                <a:t>저는 그렇게 생각하지 않습니다</a:t>
              </a:r>
              <a:r>
                <a:rPr lang="en-US" altLang="ko-KR" sz="3000" dirty="0"/>
                <a:t>.</a:t>
              </a:r>
            </a:p>
            <a:p>
              <a:pPr marL="457200" indent="-4572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ko-KR" altLang="en-US" sz="3000" dirty="0"/>
                <a:t>저는 </a:t>
              </a:r>
              <a:r>
                <a:rPr lang="en-US" altLang="ko-KR" sz="3000" dirty="0"/>
                <a:t>OO</a:t>
              </a:r>
              <a:r>
                <a:rPr lang="ko-KR" altLang="en-US" sz="3000" dirty="0"/>
                <a:t>와 생각이 다릅니다</a:t>
              </a:r>
              <a:r>
                <a:rPr lang="en-US" altLang="ko-KR" sz="3000" dirty="0"/>
                <a:t>.</a:t>
              </a:r>
            </a:p>
            <a:p>
              <a:pPr marL="457200" indent="-4572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en-US" altLang="ko-KR" sz="3000" dirty="0"/>
                <a:t>~ </a:t>
              </a:r>
              <a:r>
                <a:rPr lang="ko-KR" altLang="en-US" sz="3000" dirty="0"/>
                <a:t>이유에서 저는 </a:t>
              </a:r>
              <a:r>
                <a:rPr lang="en-US" altLang="ko-KR" sz="3000" dirty="0"/>
                <a:t>OO</a:t>
              </a:r>
              <a:r>
                <a:rPr lang="ko-KR" altLang="en-US" sz="3000" dirty="0"/>
                <a:t>의 의견에 반대합니다</a:t>
              </a:r>
              <a:r>
                <a:rPr lang="en-US" altLang="ko-KR" sz="3000" dirty="0"/>
                <a:t>.</a:t>
              </a:r>
            </a:p>
            <a:p>
              <a:pPr marL="457200" indent="-4572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en-US" altLang="ko-KR" sz="3000" dirty="0"/>
                <a:t>OO</a:t>
              </a:r>
              <a:r>
                <a:rPr lang="ko-KR" altLang="en-US" sz="3000" dirty="0"/>
                <a:t>의 말에도 일리가 있지만</a:t>
              </a:r>
              <a:r>
                <a:rPr lang="en-US" altLang="ko-KR" sz="3000" dirty="0"/>
                <a:t>,</a:t>
              </a:r>
              <a:r>
                <a:rPr lang="ko-KR" altLang="en-US" sz="3000" dirty="0"/>
                <a:t> </a:t>
              </a:r>
              <a:r>
                <a:rPr lang="en-US" altLang="ko-KR" sz="3000" dirty="0"/>
                <a:t>~.</a:t>
              </a:r>
            </a:p>
            <a:p>
              <a:pPr marL="457200" indent="-4572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en-US" altLang="ko-KR" sz="3000" dirty="0"/>
                <a:t>~ </a:t>
              </a:r>
              <a:r>
                <a:rPr lang="ko-KR" altLang="en-US" sz="3000" dirty="0"/>
                <a:t>생각하는 데는 문제가 있다고 생각합니다</a:t>
              </a:r>
              <a:r>
                <a:rPr lang="en-US" altLang="ko-KR" sz="3000" dirty="0"/>
                <a:t>.</a:t>
              </a:r>
            </a:p>
            <a:p>
              <a:pPr marL="457200" indent="-4572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en-US" altLang="ko-KR" sz="3000" dirty="0"/>
                <a:t>OO</a:t>
              </a:r>
              <a:r>
                <a:rPr lang="ko-KR" altLang="en-US" sz="3000" dirty="0"/>
                <a:t>의 주장에는 근거가 부족합니다</a:t>
              </a:r>
              <a:r>
                <a:rPr lang="en-US" altLang="ko-KR" sz="3000" dirty="0"/>
                <a:t>.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4F1034C-549A-4A5B-9E32-023719A81CA5}"/>
                </a:ext>
              </a:extLst>
            </p:cNvPr>
            <p:cNvSpPr/>
            <p:nvPr/>
          </p:nvSpPr>
          <p:spPr>
            <a:xfrm>
              <a:off x="8895170" y="1765865"/>
              <a:ext cx="2236493" cy="41871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b="1" dirty="0"/>
                <a:t>반대를 나타내는 표현</a:t>
              </a:r>
              <a:endParaRPr lang="en-US" sz="2800" b="1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51D94CF-94B4-48AC-B44B-C106570DB062}"/>
              </a:ext>
            </a:extLst>
          </p:cNvPr>
          <p:cNvSpPr txBox="1"/>
          <p:nvPr/>
        </p:nvSpPr>
        <p:spPr>
          <a:xfrm>
            <a:off x="603159" y="5404542"/>
            <a:ext cx="10985682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연습문제 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2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번에서 반대를 나타내는 단어를 찾아 보세요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58DA34-DD63-485C-84AD-64A1C812F67F}"/>
              </a:ext>
            </a:extLst>
          </p:cNvPr>
          <p:cNvSpPr txBox="1"/>
          <p:nvPr/>
        </p:nvSpPr>
        <p:spPr>
          <a:xfrm>
            <a:off x="3352800" y="196870"/>
            <a:ext cx="8236041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토론에 필요한 여러 가지 표현들을 공부해 봐요</a:t>
            </a:r>
            <a:r>
              <a:rPr lang="en-US" altLang="ko-KR" sz="2800" dirty="0">
                <a:latin typeface="+mn-ea"/>
              </a:rPr>
              <a:t>.</a:t>
            </a:r>
            <a:endParaRPr lang="en-US" sz="2800" dirty="0">
              <a:latin typeface="+mn-ea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656187C-24CE-492F-9E66-18AF13FD9324}"/>
              </a:ext>
            </a:extLst>
          </p:cNvPr>
          <p:cNvSpPr/>
          <p:nvPr/>
        </p:nvSpPr>
        <p:spPr>
          <a:xfrm>
            <a:off x="10236820" y="3589007"/>
            <a:ext cx="2174488" cy="289068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/>
              <a:t>교과서 </a:t>
            </a:r>
            <a:r>
              <a:rPr lang="en-US" altLang="ko-KR" sz="2800" b="1" dirty="0"/>
              <a:t>131</a:t>
            </a:r>
            <a:r>
              <a:rPr lang="ko-KR" altLang="en-US" sz="2800" b="1" dirty="0"/>
              <a:t>쪽 </a:t>
            </a:r>
            <a:endParaRPr lang="en-US" altLang="ko-KR" sz="2800" b="1" dirty="0"/>
          </a:p>
          <a:p>
            <a:pPr algn="ctr"/>
            <a:r>
              <a:rPr lang="ko-KR" altLang="en-US" sz="2800" b="1" dirty="0"/>
              <a:t>연습 문제 </a:t>
            </a:r>
            <a:r>
              <a:rPr lang="en-US" altLang="ko-KR" sz="2800" b="1" dirty="0"/>
              <a:t>2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506983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0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6CAA0F-1198-4DCE-B5E7-845951AD266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Cylinder 4">
            <a:extLst>
              <a:ext uri="{FF2B5EF4-FFF2-40B4-BE49-F238E27FC236}">
                <a16:creationId xmlns:a16="http://schemas.microsoft.com/office/drawing/2014/main" id="{22018ACF-5D3D-43EA-B5B8-D144AB7B211E}"/>
              </a:ext>
            </a:extLst>
          </p:cNvPr>
          <p:cNvSpPr/>
          <p:nvPr/>
        </p:nvSpPr>
        <p:spPr>
          <a:xfrm>
            <a:off x="10058400" y="165700"/>
            <a:ext cx="1727200" cy="1468844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/>
              <a:t>선생님의 어휘 노트</a:t>
            </a:r>
            <a:endParaRPr lang="en-US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21707F-2A96-4117-82F6-0C0FE5235C77}"/>
              </a:ext>
            </a:extLst>
          </p:cNvPr>
          <p:cNvSpPr txBox="1"/>
          <p:nvPr/>
        </p:nvSpPr>
        <p:spPr>
          <a:xfrm>
            <a:off x="2870200" y="317173"/>
            <a:ext cx="6451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600" b="1" dirty="0">
                <a:solidFill>
                  <a:srgbClr val="00B050"/>
                </a:solidFill>
              </a:rPr>
              <a:t>토론</a:t>
            </a:r>
            <a:r>
              <a:rPr lang="ko-KR" altLang="en-US" sz="4000" b="1" dirty="0"/>
              <a:t>의</a:t>
            </a:r>
            <a:r>
              <a:rPr lang="ko-KR" altLang="en-US" sz="6600" b="1" dirty="0"/>
              <a:t> </a:t>
            </a:r>
            <a:r>
              <a:rPr lang="ko-KR" altLang="en-US" sz="6600" b="1" dirty="0">
                <a:solidFill>
                  <a:srgbClr val="FF0000"/>
                </a:solidFill>
              </a:rPr>
              <a:t>순서</a:t>
            </a:r>
            <a:endParaRPr lang="en-US" altLang="ko-KR" sz="6600" b="1" dirty="0">
              <a:solidFill>
                <a:srgbClr val="FF0000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E867827-C0AD-48F8-A5CD-A34D6B74E026}"/>
              </a:ext>
            </a:extLst>
          </p:cNvPr>
          <p:cNvSpPr/>
          <p:nvPr/>
        </p:nvSpPr>
        <p:spPr>
          <a:xfrm>
            <a:off x="406400" y="1765640"/>
            <a:ext cx="2814320" cy="1737360"/>
          </a:xfrm>
          <a:prstGeom prst="round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주장 펼치기</a:t>
            </a:r>
            <a:r>
              <a:rPr lang="en-US" altLang="ko-KR" sz="3200" dirty="0"/>
              <a:t>: </a:t>
            </a:r>
            <a:r>
              <a:rPr lang="ko-KR" altLang="en-US" sz="3200" dirty="0"/>
              <a:t>근거 자료 제시</a:t>
            </a:r>
            <a:endParaRPr lang="en-US" sz="32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BF7A1CE-16BD-4FE2-A2EE-C58687E2F0DC}"/>
              </a:ext>
            </a:extLst>
          </p:cNvPr>
          <p:cNvSpPr/>
          <p:nvPr/>
        </p:nvSpPr>
        <p:spPr>
          <a:xfrm>
            <a:off x="3901440" y="1765640"/>
            <a:ext cx="4714240" cy="1737360"/>
          </a:xfrm>
          <a:prstGeom prst="round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반론하기</a:t>
            </a:r>
            <a:r>
              <a:rPr lang="en-US" altLang="ko-KR" sz="3200" dirty="0"/>
              <a:t>: </a:t>
            </a:r>
            <a:r>
              <a:rPr lang="ko-KR" altLang="en-US" sz="3200" dirty="0"/>
              <a:t>상대편 주장 요약한 후 왜 적절하지 않은지 밝힘</a:t>
            </a:r>
            <a:r>
              <a:rPr lang="en-US" altLang="ko-KR" sz="3200" dirty="0"/>
              <a:t> </a:t>
            </a:r>
            <a:endParaRPr lang="en-US" sz="32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0EF793C-7443-4DBB-8CCE-9A5E6FBF6554}"/>
              </a:ext>
            </a:extLst>
          </p:cNvPr>
          <p:cNvSpPr/>
          <p:nvPr/>
        </p:nvSpPr>
        <p:spPr>
          <a:xfrm>
            <a:off x="8971280" y="2519680"/>
            <a:ext cx="2814320" cy="3248951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주장 다지기</a:t>
            </a:r>
            <a:r>
              <a:rPr lang="en-US" altLang="ko-KR" sz="3200" dirty="0"/>
              <a:t>: </a:t>
            </a:r>
            <a:r>
              <a:rPr lang="ko-KR" altLang="en-US" sz="3200" dirty="0"/>
              <a:t>자신의 주장이 더 타당하다는 것을 강하게 주장</a:t>
            </a:r>
            <a:endParaRPr lang="en-US" sz="32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499169C-D778-4C33-BC45-088143FF4824}"/>
              </a:ext>
            </a:extLst>
          </p:cNvPr>
          <p:cNvSpPr/>
          <p:nvPr/>
        </p:nvSpPr>
        <p:spPr>
          <a:xfrm>
            <a:off x="1813560" y="4144155"/>
            <a:ext cx="6451600" cy="1737360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판정하기</a:t>
            </a:r>
            <a:r>
              <a:rPr lang="en-US" altLang="ko-KR" sz="3200" dirty="0"/>
              <a:t>: </a:t>
            </a:r>
            <a:r>
              <a:rPr lang="ko-KR" altLang="en-US" sz="3200" dirty="0"/>
              <a:t>사회자가 찬성과 반대의 주장을 정리하고 토론 결과 판정</a:t>
            </a:r>
            <a:endParaRPr lang="en-US" sz="3200" dirty="0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D85358A4-43B3-452C-A758-EC163C4FA525}"/>
              </a:ext>
            </a:extLst>
          </p:cNvPr>
          <p:cNvSpPr/>
          <p:nvPr/>
        </p:nvSpPr>
        <p:spPr>
          <a:xfrm>
            <a:off x="3088640" y="2289980"/>
            <a:ext cx="944880" cy="6604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1E470E4A-44AE-40BE-8F2A-CF8CCD012CB1}"/>
              </a:ext>
            </a:extLst>
          </p:cNvPr>
          <p:cNvSpPr/>
          <p:nvPr/>
        </p:nvSpPr>
        <p:spPr>
          <a:xfrm rot="2033588">
            <a:off x="8379616" y="2138312"/>
            <a:ext cx="873760" cy="67674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4961060E-3314-43AB-B23A-D3002D9096D6}"/>
              </a:ext>
            </a:extLst>
          </p:cNvPr>
          <p:cNvSpPr/>
          <p:nvPr/>
        </p:nvSpPr>
        <p:spPr>
          <a:xfrm rot="9851212">
            <a:off x="8143239" y="4673273"/>
            <a:ext cx="944880" cy="6604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87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7FB9E9-48F3-42CD-9258-16FC33C6A770}"/>
              </a:ext>
            </a:extLst>
          </p:cNvPr>
          <p:cNvSpPr txBox="1"/>
          <p:nvPr/>
        </p:nvSpPr>
        <p:spPr>
          <a:xfrm>
            <a:off x="1899920" y="844319"/>
            <a:ext cx="9688921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5">
                    <a:lumMod val="50000"/>
                  </a:schemeClr>
                </a:solidFill>
                <a:latin typeface="+mn-ea"/>
              </a:rPr>
              <a:t>지금 교실에서 학생들이 </a:t>
            </a:r>
            <a:r>
              <a:rPr lang="en-US" altLang="ko-KR" sz="3000" b="1" dirty="0">
                <a:solidFill>
                  <a:schemeClr val="accent5">
                    <a:lumMod val="50000"/>
                  </a:schemeClr>
                </a:solidFill>
                <a:latin typeface="+mn-ea"/>
              </a:rPr>
              <a:t>“</a:t>
            </a:r>
            <a:r>
              <a:rPr lang="ko-KR" altLang="en-US" sz="3000" b="1" dirty="0">
                <a:solidFill>
                  <a:schemeClr val="accent5">
                    <a:lumMod val="50000"/>
                  </a:schemeClr>
                </a:solidFill>
                <a:latin typeface="+mn-ea"/>
              </a:rPr>
              <a:t>청소년 봉사 의무제</a:t>
            </a:r>
            <a:r>
              <a:rPr lang="en-US" altLang="ko-KR" sz="3000" b="1" dirty="0">
                <a:solidFill>
                  <a:schemeClr val="accent5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chemeClr val="accent5">
                    <a:lumMod val="50000"/>
                  </a:schemeClr>
                </a:solidFill>
                <a:latin typeface="+mn-ea"/>
              </a:rPr>
              <a:t>필요한가</a:t>
            </a:r>
            <a:r>
              <a:rPr lang="en-US" altLang="ko-KR" sz="3000" b="1" dirty="0">
                <a:solidFill>
                  <a:schemeClr val="accent5">
                    <a:lumMod val="50000"/>
                  </a:schemeClr>
                </a:solidFill>
                <a:latin typeface="+mn-ea"/>
              </a:rPr>
              <a:t>?”</a:t>
            </a:r>
            <a:r>
              <a:rPr lang="ko-KR" altLang="en-US" sz="3000" b="1" dirty="0">
                <a:solidFill>
                  <a:schemeClr val="accent5">
                    <a:lumMod val="50000"/>
                  </a:schemeClr>
                </a:solidFill>
                <a:latin typeface="+mn-ea"/>
              </a:rPr>
              <a:t>라는 주제를 놓고 토론을 하고 있어요</a:t>
            </a:r>
            <a:r>
              <a:rPr lang="en-US" altLang="ko-KR" sz="3000" b="1" dirty="0">
                <a:solidFill>
                  <a:schemeClr val="accent5">
                    <a:lumMod val="50000"/>
                  </a:schemeClr>
                </a:solidFill>
                <a:latin typeface="+mn-ea"/>
              </a:rPr>
              <a:t>. </a:t>
            </a:r>
            <a:endParaRPr lang="en-US" sz="3000" b="1" dirty="0">
              <a:solidFill>
                <a:schemeClr val="accent5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2C98584-1616-4DB2-8689-0CF73090B1E6}"/>
              </a:ext>
            </a:extLst>
          </p:cNvPr>
          <p:cNvSpPr txBox="1"/>
          <p:nvPr/>
        </p:nvSpPr>
        <p:spPr>
          <a:xfrm>
            <a:off x="1899920" y="2089320"/>
            <a:ext cx="9908399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8C04BC"/>
                </a:solidFill>
                <a:latin typeface="+mn-ea"/>
              </a:rPr>
              <a:t>많은 나라에서 봉사 활동 점수를 대학 입학 성적에 반영하고 있는데 이 제도가 필요한지 토론하는 거예요</a:t>
            </a:r>
            <a:r>
              <a:rPr lang="en-US" altLang="ko-KR" sz="3000" b="1" dirty="0">
                <a:solidFill>
                  <a:srgbClr val="8C04BC"/>
                </a:solidFill>
                <a:latin typeface="+mn-ea"/>
              </a:rPr>
              <a:t>.</a:t>
            </a:r>
            <a:r>
              <a:rPr lang="ko-KR" altLang="en-US" sz="3000" b="1" dirty="0">
                <a:solidFill>
                  <a:srgbClr val="8C04BC"/>
                </a:solidFill>
                <a:latin typeface="+mn-ea"/>
              </a:rPr>
              <a:t> 잘 들어 보세요</a:t>
            </a:r>
            <a:r>
              <a:rPr lang="en-US" altLang="ko-KR" sz="3000" b="1" dirty="0">
                <a:solidFill>
                  <a:srgbClr val="8C04BC"/>
                </a:solidFill>
                <a:latin typeface="+mn-ea"/>
              </a:rPr>
              <a:t>.</a:t>
            </a:r>
            <a:endParaRPr lang="en-US" sz="3000" b="1" dirty="0">
              <a:solidFill>
                <a:srgbClr val="8C04BC"/>
              </a:solidFill>
              <a:latin typeface="+mn-e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742C6D-1448-4B1E-B604-3DB050BB8167}"/>
              </a:ext>
            </a:extLst>
          </p:cNvPr>
          <p:cNvSpPr txBox="1"/>
          <p:nvPr/>
        </p:nvSpPr>
        <p:spPr>
          <a:xfrm>
            <a:off x="603159" y="3868445"/>
            <a:ext cx="11175768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찬성하는 쪽의 이유는 무엇입니까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4F9AB1D-498A-4FDA-9A00-CB68EAE0AB7E}"/>
              </a:ext>
            </a:extLst>
          </p:cNvPr>
          <p:cNvSpPr/>
          <p:nvPr/>
        </p:nvSpPr>
        <p:spPr>
          <a:xfrm>
            <a:off x="603159" y="128785"/>
            <a:ext cx="2565044" cy="561380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대화 </a:t>
            </a:r>
            <a:r>
              <a:rPr lang="en-US" altLang="ko-KR" sz="2400" dirty="0">
                <a:latin typeface="+mn-ea"/>
              </a:rPr>
              <a:t>Dialogue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B594A1-BF63-47AF-89E5-777859693E66}"/>
              </a:ext>
            </a:extLst>
          </p:cNvPr>
          <p:cNvSpPr txBox="1"/>
          <p:nvPr/>
        </p:nvSpPr>
        <p:spPr>
          <a:xfrm>
            <a:off x="3352800" y="211628"/>
            <a:ext cx="8236041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+mn-ea"/>
              </a:rPr>
              <a:t>교과서 </a:t>
            </a:r>
            <a:r>
              <a:rPr lang="en-US" altLang="ko-KR" sz="2400" dirty="0">
                <a:latin typeface="+mn-ea"/>
              </a:rPr>
              <a:t>132</a:t>
            </a:r>
            <a:r>
              <a:rPr lang="ko-KR" altLang="en-US" sz="2400" dirty="0">
                <a:latin typeface="+mn-ea"/>
              </a:rPr>
              <a:t>쪽의 대화문과 그림을 보세요</a:t>
            </a:r>
            <a:r>
              <a:rPr lang="en-US" altLang="ko-KR" sz="2400" dirty="0">
                <a:latin typeface="+mn-ea"/>
              </a:rPr>
              <a:t>.</a:t>
            </a:r>
            <a:endParaRPr lang="en-US" sz="2400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7A7713-F032-46EB-87DF-68941C1E4B3C}"/>
              </a:ext>
            </a:extLst>
          </p:cNvPr>
          <p:cNvSpPr txBox="1"/>
          <p:nvPr/>
        </p:nvSpPr>
        <p:spPr>
          <a:xfrm>
            <a:off x="632551" y="4586787"/>
            <a:ext cx="11175768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반대하는 쪽의 이유는 무엇입니까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778BCC7-AE6B-4000-9891-4C271C9413FC}"/>
              </a:ext>
            </a:extLst>
          </p:cNvPr>
          <p:cNvSpPr/>
          <p:nvPr/>
        </p:nvSpPr>
        <p:spPr>
          <a:xfrm>
            <a:off x="8094889" y="4047989"/>
            <a:ext cx="3464560" cy="1672246"/>
          </a:xfrm>
          <a:prstGeom prst="round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역할을 정해서 대화문 함께 읽기 </a:t>
            </a:r>
            <a:endParaRPr lang="en-US" sz="32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90FD4C-CB5D-48EE-AA74-BBFF5C817675}"/>
              </a:ext>
            </a:extLst>
          </p:cNvPr>
          <p:cNvSpPr/>
          <p:nvPr/>
        </p:nvSpPr>
        <p:spPr>
          <a:xfrm>
            <a:off x="632551" y="1009233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36</a:t>
            </a:r>
            <a:endParaRPr lang="en-US" sz="1600" dirty="0"/>
          </a:p>
        </p:txBody>
      </p:sp>
      <p:pic>
        <p:nvPicPr>
          <p:cNvPr id="4" name="036">
            <a:hlinkClick r:id="" action="ppaction://media"/>
            <a:extLst>
              <a:ext uri="{FF2B5EF4-FFF2-40B4-BE49-F238E27FC236}">
                <a16:creationId xmlns:a16="http://schemas.microsoft.com/office/drawing/2014/main" id="{C3393A84-BC79-440D-9000-D45E411216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2551" y="1991066"/>
            <a:ext cx="919088" cy="91908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B426EF1-1849-4721-BA7F-07DC0C586718}"/>
              </a:ext>
            </a:extLst>
          </p:cNvPr>
          <p:cNvSpPr txBox="1"/>
          <p:nvPr/>
        </p:nvSpPr>
        <p:spPr>
          <a:xfrm>
            <a:off x="603158" y="5308782"/>
            <a:ext cx="11175768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여러분의 생각은 어떻습니까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?</a:t>
            </a:r>
            <a:endParaRPr lang="en-US" sz="30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5539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603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3" grpId="0"/>
      <p:bldP spid="24" grpId="0"/>
      <p:bldP spid="25" grpId="0"/>
      <p:bldP spid="11" grpId="0" animBg="1"/>
      <p:bldP spid="15" grpId="0"/>
      <p:bldP spid="2" grpId="0" animBg="1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553F9E-2703-41BA-B866-4A0FA4A342E4}"/>
              </a:ext>
            </a:extLst>
          </p:cNvPr>
          <p:cNvSpPr txBox="1"/>
          <p:nvPr/>
        </p:nvSpPr>
        <p:spPr>
          <a:xfrm>
            <a:off x="603158" y="2166670"/>
            <a:ext cx="748411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윤희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: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호텔 예약을 벌써 해 놓아서 취소하기가 어려울 거예요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. 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42152B-88C2-4A9E-A088-DED155DA2A21}"/>
              </a:ext>
            </a:extLst>
          </p:cNvPr>
          <p:cNvSpPr/>
          <p:nvPr/>
        </p:nvSpPr>
        <p:spPr>
          <a:xfrm>
            <a:off x="603158" y="113391"/>
            <a:ext cx="59500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</a:t>
            </a:r>
            <a:r>
              <a:rPr lang="ko-KR" altLang="en-US" sz="3200" dirty="0">
                <a:latin typeface="+mn-ea"/>
              </a:rPr>
              <a:t>다고 하더라도</a:t>
            </a:r>
            <a:endParaRPr lang="en-US" sz="3200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C562A7-C483-49C8-AB86-994232398C36}"/>
              </a:ext>
            </a:extLst>
          </p:cNvPr>
          <p:cNvSpPr txBox="1"/>
          <p:nvPr/>
        </p:nvSpPr>
        <p:spPr>
          <a:xfrm>
            <a:off x="603158" y="951361"/>
            <a:ext cx="791464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윤희는 내일 가족 여행을 갈 거죠</a:t>
            </a:r>
            <a:r>
              <a:rPr lang="en-US" altLang="ko-KR" sz="3000" dirty="0">
                <a:latin typeface="+mn-ea"/>
              </a:rPr>
              <a:t>? </a:t>
            </a:r>
            <a:r>
              <a:rPr lang="ko-KR" altLang="en-US" sz="3000" dirty="0">
                <a:latin typeface="+mn-ea"/>
              </a:rPr>
              <a:t>내일 비가 온다면 어떻게 할 거예요</a:t>
            </a:r>
            <a:r>
              <a:rPr lang="en-US" altLang="ko-KR" sz="3000" dirty="0">
                <a:latin typeface="+mn-ea"/>
              </a:rPr>
              <a:t>?</a:t>
            </a:r>
            <a:endParaRPr lang="en-US" sz="30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226B7-7E7F-47D2-B800-62FDC823F030}"/>
              </a:ext>
            </a:extLst>
          </p:cNvPr>
          <p:cNvSpPr txBox="1"/>
          <p:nvPr/>
        </p:nvSpPr>
        <p:spPr>
          <a:xfrm>
            <a:off x="0" y="4926643"/>
            <a:ext cx="12192000" cy="89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날씨가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나쁘다고 하더라도 </a:t>
            </a:r>
            <a:r>
              <a:rPr lang="ko-KR" altLang="en-US" sz="3200" b="1" dirty="0">
                <a:latin typeface="+mn-ea"/>
              </a:rPr>
              <a:t>여행을 갈 거예요</a:t>
            </a:r>
            <a:r>
              <a:rPr lang="en-US" altLang="ko-KR" sz="3200" b="1" dirty="0">
                <a:latin typeface="+mn-ea"/>
              </a:rPr>
              <a:t>.</a:t>
            </a:r>
            <a:endParaRPr lang="en-US" sz="3200" b="1" dirty="0">
              <a:latin typeface="+mn-ea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DEF23F9-88BC-4BA4-9826-C6413071A6BC}"/>
              </a:ext>
            </a:extLst>
          </p:cNvPr>
          <p:cNvGrpSpPr/>
          <p:nvPr/>
        </p:nvGrpSpPr>
        <p:grpSpPr>
          <a:xfrm>
            <a:off x="8243478" y="888043"/>
            <a:ext cx="3287938" cy="4038600"/>
            <a:chOff x="8243478" y="888043"/>
            <a:chExt cx="3287938" cy="4038600"/>
          </a:xfrm>
        </p:grpSpPr>
        <p:pic>
          <p:nvPicPr>
            <p:cNvPr id="1026" name="Picture 2" descr="Transparent teacher talking, Picture #1247021 transparent teacher ...">
              <a:extLst>
                <a:ext uri="{FF2B5EF4-FFF2-40B4-BE49-F238E27FC236}">
                  <a16:creationId xmlns:a16="http://schemas.microsoft.com/office/drawing/2014/main" id="{80C210B0-0531-4431-ABB9-D834F5E243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73916" y="888043"/>
              <a:ext cx="2857500" cy="4038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752CF8FF-BE44-4D22-9D5C-D938F816F0A1}"/>
                </a:ext>
              </a:extLst>
            </p:cNvPr>
            <p:cNvSpPr txBox="1"/>
            <p:nvPr/>
          </p:nvSpPr>
          <p:spPr>
            <a:xfrm>
              <a:off x="8243478" y="2715539"/>
              <a:ext cx="14122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dirty="0"/>
                <a:t>©</a:t>
              </a:r>
              <a:r>
                <a:rPr lang="en-US" sz="1000" dirty="0" err="1"/>
                <a:t>Clipart.email</a:t>
              </a:r>
              <a:endParaRPr lang="en-US" sz="1000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9C86DED4-52F8-4ED1-847E-363DE9DBC67E}"/>
              </a:ext>
            </a:extLst>
          </p:cNvPr>
          <p:cNvSpPr txBox="1"/>
          <p:nvPr/>
        </p:nvSpPr>
        <p:spPr>
          <a:xfrm>
            <a:off x="603158" y="3368127"/>
            <a:ext cx="791464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그래요</a:t>
            </a:r>
            <a:r>
              <a:rPr lang="en-US" altLang="ko-KR" sz="3000" dirty="0">
                <a:latin typeface="+mn-ea"/>
              </a:rPr>
              <a:t>. </a:t>
            </a:r>
            <a:r>
              <a:rPr lang="ko-KR" altLang="en-US" sz="3000" dirty="0">
                <a:latin typeface="+mn-ea"/>
              </a:rPr>
              <a:t>윤희네는 비가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온다고 하더라도</a:t>
            </a:r>
            <a:r>
              <a:rPr lang="ko-KR" altLang="en-US" sz="3000" dirty="0">
                <a:latin typeface="+mn-ea"/>
              </a:rPr>
              <a:t> 가족 여행을 갈 거예요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31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7E5E4E-58F7-4FD2-84AB-4B1888741195}"/>
              </a:ext>
            </a:extLst>
          </p:cNvPr>
          <p:cNvSpPr txBox="1"/>
          <p:nvPr/>
        </p:nvSpPr>
        <p:spPr>
          <a:xfrm>
            <a:off x="-1" y="937386"/>
            <a:ext cx="12191999" cy="1216759"/>
          </a:xfrm>
          <a:prstGeom prst="wave">
            <a:avLst>
              <a:gd name="adj1" fmla="val 8027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This expression is used when the situation in the main clause would not be affected by</a:t>
            </a:r>
          </a:p>
          <a:p>
            <a:r>
              <a:rPr lang="en-US" sz="2400" dirty="0"/>
              <a:t>  the happening in the first clause. It is attached to a verb or adjective.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CA968C-C48A-4307-9C89-6AB8CA237303}"/>
              </a:ext>
            </a:extLst>
          </p:cNvPr>
          <p:cNvSpPr txBox="1"/>
          <p:nvPr/>
        </p:nvSpPr>
        <p:spPr>
          <a:xfrm>
            <a:off x="435256" y="2329823"/>
            <a:ext cx="110979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/>
              <a:t>대부분의 사람들이 찬성하기 때문에 우리 몇 명이 </a:t>
            </a:r>
            <a:r>
              <a:rPr lang="ko-KR" altLang="en-US" sz="3000" b="1" dirty="0">
                <a:solidFill>
                  <a:srgbClr val="FF0000"/>
                </a:solidFill>
              </a:rPr>
              <a:t>반대한다고 하더라도 </a:t>
            </a:r>
            <a:r>
              <a:rPr lang="ko-KR" altLang="en-US" sz="3000" dirty="0"/>
              <a:t>이 일은 진행될 것이다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31651E-0563-4D30-BC2A-657D4B2646AF}"/>
              </a:ext>
            </a:extLst>
          </p:cNvPr>
          <p:cNvSpPr txBox="1"/>
          <p:nvPr/>
        </p:nvSpPr>
        <p:spPr>
          <a:xfrm>
            <a:off x="466071" y="3692027"/>
            <a:ext cx="110836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/>
              <a:t>남들이 </a:t>
            </a:r>
            <a:r>
              <a:rPr lang="ko-KR" altLang="en-US" sz="3000" b="1" dirty="0">
                <a:solidFill>
                  <a:srgbClr val="FF0000"/>
                </a:solidFill>
              </a:rPr>
              <a:t>비판한다고 하더라도 </a:t>
            </a:r>
            <a:r>
              <a:rPr lang="ko-KR" altLang="en-US" sz="3000" dirty="0"/>
              <a:t>저는 제 주장을 바꾸지 않겠습니다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09E206-B6F2-482E-BBD2-2AC5FA177B74}"/>
              </a:ext>
            </a:extLst>
          </p:cNvPr>
          <p:cNvSpPr txBox="1"/>
          <p:nvPr/>
        </p:nvSpPr>
        <p:spPr>
          <a:xfrm>
            <a:off x="466071" y="4592566"/>
            <a:ext cx="110836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/>
              <a:t>우리가 열심히 </a:t>
            </a:r>
            <a:r>
              <a:rPr lang="ko-KR" altLang="en-US" sz="3000" b="1" dirty="0">
                <a:solidFill>
                  <a:srgbClr val="FF0000"/>
                </a:solidFill>
              </a:rPr>
              <a:t>설득한다고 하더라도</a:t>
            </a:r>
            <a:r>
              <a:rPr lang="ko-KR" altLang="en-US" sz="3000" dirty="0"/>
              <a:t> 사람들은 생각을 바꾸지 않을 것 같아요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D663D8C-F1BA-4EB1-9AFE-CCAE696EEDF2}"/>
              </a:ext>
            </a:extLst>
          </p:cNvPr>
          <p:cNvSpPr/>
          <p:nvPr/>
        </p:nvSpPr>
        <p:spPr>
          <a:xfrm>
            <a:off x="9245600" y="0"/>
            <a:ext cx="3034337" cy="1179351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46FD6DD-AAAB-4F4F-9D85-39BF660BEC83}"/>
              </a:ext>
            </a:extLst>
          </p:cNvPr>
          <p:cNvSpPr/>
          <p:nvPr/>
        </p:nvSpPr>
        <p:spPr>
          <a:xfrm>
            <a:off x="6207761" y="5650483"/>
            <a:ext cx="6868160" cy="67505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133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1</a:t>
            </a:r>
            <a:endParaRPr lang="en-US" sz="32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2046A3A-5862-4107-8DF2-B83EE4839649}"/>
              </a:ext>
            </a:extLst>
          </p:cNvPr>
          <p:cNvSpPr/>
          <p:nvPr/>
        </p:nvSpPr>
        <p:spPr>
          <a:xfrm>
            <a:off x="603158" y="225151"/>
            <a:ext cx="59500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</a:t>
            </a:r>
            <a:r>
              <a:rPr lang="ko-KR" altLang="en-US" sz="3200" dirty="0">
                <a:latin typeface="+mn-ea"/>
              </a:rPr>
              <a:t>다고 하더라도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8568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310B58C-FAB5-4F86-BEB2-CBF39763ADDC}"/>
              </a:ext>
            </a:extLst>
          </p:cNvPr>
          <p:cNvSpPr/>
          <p:nvPr/>
        </p:nvSpPr>
        <p:spPr>
          <a:xfrm>
            <a:off x="603158" y="296271"/>
            <a:ext cx="92520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</a:t>
            </a:r>
            <a:r>
              <a:rPr lang="ko-KR" altLang="en-US" sz="3200" dirty="0">
                <a:latin typeface="+mn-ea"/>
              </a:rPr>
              <a:t>다고 하더라도</a:t>
            </a:r>
            <a:r>
              <a:rPr lang="en-US" altLang="ko-KR" sz="3200" dirty="0">
                <a:latin typeface="+mn-ea"/>
              </a:rPr>
              <a:t>: </a:t>
            </a:r>
            <a:r>
              <a:rPr lang="en-US" altLang="ko-KR" sz="2400" dirty="0">
                <a:latin typeface="+mn-ea"/>
              </a:rPr>
              <a:t>Conjugation Rules</a:t>
            </a:r>
            <a:r>
              <a:rPr lang="ko-KR" altLang="en-US" sz="2400" dirty="0">
                <a:latin typeface="+mn-ea"/>
              </a:rPr>
              <a:t> </a:t>
            </a:r>
            <a:endParaRPr lang="en-US" sz="3200" dirty="0">
              <a:latin typeface="+mn-ea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730610E-843D-4380-AD70-F5606AC36A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7751017"/>
              </p:ext>
            </p:extLst>
          </p:nvPr>
        </p:nvGraphicFramePr>
        <p:xfrm>
          <a:off x="428002" y="1339810"/>
          <a:ext cx="11335996" cy="3779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6521">
                  <a:extLst>
                    <a:ext uri="{9D8B030D-6E8A-4147-A177-3AD203B41FA5}">
                      <a16:colId xmlns:a16="http://schemas.microsoft.com/office/drawing/2014/main" val="3254138878"/>
                    </a:ext>
                  </a:extLst>
                </a:gridCol>
                <a:gridCol w="1473200">
                  <a:extLst>
                    <a:ext uri="{9D8B030D-6E8A-4147-A177-3AD203B41FA5}">
                      <a16:colId xmlns:a16="http://schemas.microsoft.com/office/drawing/2014/main" val="3693215595"/>
                    </a:ext>
                  </a:extLst>
                </a:gridCol>
                <a:gridCol w="1859280">
                  <a:extLst>
                    <a:ext uri="{9D8B030D-6E8A-4147-A177-3AD203B41FA5}">
                      <a16:colId xmlns:a16="http://schemas.microsoft.com/office/drawing/2014/main" val="360528304"/>
                    </a:ext>
                  </a:extLst>
                </a:gridCol>
                <a:gridCol w="3647440">
                  <a:extLst>
                    <a:ext uri="{9D8B030D-6E8A-4147-A177-3AD203B41FA5}">
                      <a16:colId xmlns:a16="http://schemas.microsoft.com/office/drawing/2014/main" val="714414885"/>
                    </a:ext>
                  </a:extLst>
                </a:gridCol>
                <a:gridCol w="3709555">
                  <a:extLst>
                    <a:ext uri="{9D8B030D-6E8A-4147-A177-3AD203B41FA5}">
                      <a16:colId xmlns:a16="http://schemas.microsoft.com/office/drawing/2014/main" val="1845079118"/>
                    </a:ext>
                  </a:extLst>
                </a:gridCol>
              </a:tblGrid>
              <a:tr h="225214">
                <a:tc rowSpan="3"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</a:t>
                      </a: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동사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받침 </a:t>
                      </a:r>
                      <a:r>
                        <a:rPr lang="en-US" altLang="ko-KR" sz="3200" dirty="0"/>
                        <a:t>O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+ -</a:t>
                      </a:r>
                      <a:r>
                        <a:rPr lang="ko-KR" altLang="en-US" sz="3200" dirty="0"/>
                        <a:t>는다고 하더라도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sz="3200" dirty="0"/>
                        <a:t>읽는다고 하더라도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84423975"/>
                  </a:ext>
                </a:extLst>
              </a:tr>
              <a:tr h="225214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받침 </a:t>
                      </a:r>
                      <a:r>
                        <a:rPr lang="en-US" altLang="ko-KR" sz="3200" dirty="0"/>
                        <a:t>X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+ -</a:t>
                      </a:r>
                      <a:r>
                        <a:rPr lang="ko-KR" altLang="en-US" sz="3200" dirty="0"/>
                        <a:t>ㄴ다고 하더라도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sz="3200" dirty="0"/>
                        <a:t>쓴다고 하더라도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8520184"/>
                  </a:ext>
                </a:extLst>
              </a:tr>
              <a:tr h="225214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ㄹ 받침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+ -</a:t>
                      </a:r>
                      <a:r>
                        <a:rPr lang="ko-KR" altLang="en-US" sz="3200" dirty="0"/>
                        <a:t>ㄴ다고 하더라도</a:t>
                      </a:r>
                      <a:endParaRPr lang="en-US" altLang="ko-KR" sz="3200" dirty="0"/>
                    </a:p>
                    <a:p>
                      <a:r>
                        <a:rPr lang="en-US" sz="3200" dirty="0"/>
                        <a:t>(Verb Stem </a:t>
                      </a:r>
                      <a:r>
                        <a:rPr lang="ko-KR" altLang="en-US" sz="3200" dirty="0"/>
                        <a:t>ㄹ </a:t>
                      </a:r>
                      <a:r>
                        <a:rPr lang="en-US" altLang="ko-KR" sz="3200" dirty="0"/>
                        <a:t>dropping)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sz="3200" dirty="0"/>
                        <a:t>산다고 하더라도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6654205"/>
                  </a:ext>
                </a:extLst>
              </a:tr>
              <a:tr h="22521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형용사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받침 </a:t>
                      </a:r>
                      <a:r>
                        <a:rPr lang="en-US" altLang="ko-KR" sz="3200" dirty="0"/>
                        <a:t>O</a:t>
                      </a:r>
                    </a:p>
                    <a:p>
                      <a:pPr algn="ctr"/>
                      <a:r>
                        <a:rPr lang="ko-KR" altLang="en-US" sz="3200" dirty="0"/>
                        <a:t>받침 </a:t>
                      </a:r>
                      <a:r>
                        <a:rPr lang="en-US" altLang="ko-KR" sz="3200" dirty="0"/>
                        <a:t>X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+ -</a:t>
                      </a:r>
                      <a:r>
                        <a:rPr lang="ko-KR" altLang="en-US" sz="3200" dirty="0"/>
                        <a:t>다고 하더라도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sz="3200" dirty="0"/>
                        <a:t>작다고 하더라도</a:t>
                      </a:r>
                      <a:endParaRPr lang="en-US" altLang="ko-KR" sz="3200" dirty="0"/>
                    </a:p>
                    <a:p>
                      <a:r>
                        <a:rPr lang="ko-KR" altLang="en-US" sz="3200" dirty="0"/>
                        <a:t>크다고 하더라도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94891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64375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EAE574-A683-4352-9794-002EE2A00206}"/>
              </a:ext>
            </a:extLst>
          </p:cNvPr>
          <p:cNvSpPr/>
          <p:nvPr/>
        </p:nvSpPr>
        <p:spPr>
          <a:xfrm>
            <a:off x="603158" y="296271"/>
            <a:ext cx="63564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</a:t>
            </a:r>
            <a:r>
              <a:rPr lang="ko-KR" altLang="en-US" sz="3200" dirty="0">
                <a:latin typeface="+mn-ea"/>
              </a:rPr>
              <a:t>는데도 불구하고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78B17-8510-4F7C-B675-ED7DEECBCBBC}"/>
              </a:ext>
            </a:extLst>
          </p:cNvPr>
          <p:cNvSpPr txBox="1"/>
          <p:nvPr/>
        </p:nvSpPr>
        <p:spPr>
          <a:xfrm>
            <a:off x="0" y="5171385"/>
            <a:ext cx="12192000" cy="824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열심히 </a:t>
            </a:r>
            <a:r>
              <a:rPr lang="ko-KR" altLang="en-US" sz="4400" b="1" dirty="0">
                <a:solidFill>
                  <a:srgbClr val="FF0000"/>
                </a:solidFill>
                <a:latin typeface="+mn-ea"/>
              </a:rPr>
              <a:t>공부했는데도 불구하고 </a:t>
            </a:r>
            <a:r>
              <a:rPr lang="ko-KR" altLang="en-US" sz="3600" b="1" dirty="0">
                <a:latin typeface="+mn-ea"/>
              </a:rPr>
              <a:t>시험을 잘 못 봤어요</a:t>
            </a:r>
            <a:r>
              <a:rPr lang="en-US" altLang="ko-KR" sz="3600" b="1" dirty="0">
                <a:latin typeface="+mn-ea"/>
              </a:rPr>
              <a:t>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55858B4-ED1A-4E23-AE67-4ED157071D85}"/>
              </a:ext>
            </a:extLst>
          </p:cNvPr>
          <p:cNvGrpSpPr/>
          <p:nvPr/>
        </p:nvGrpSpPr>
        <p:grpSpPr>
          <a:xfrm>
            <a:off x="704759" y="1236980"/>
            <a:ext cx="2719162" cy="3893820"/>
            <a:chOff x="881196" y="1355283"/>
            <a:chExt cx="2900183" cy="4038600"/>
          </a:xfrm>
        </p:grpSpPr>
        <p:pic>
          <p:nvPicPr>
            <p:cNvPr id="8" name="Picture 2" descr="Transparent teacher talking, Picture #1247021 transparent teacher ...">
              <a:extLst>
                <a:ext uri="{FF2B5EF4-FFF2-40B4-BE49-F238E27FC236}">
                  <a16:creationId xmlns:a16="http://schemas.microsoft.com/office/drawing/2014/main" id="{6908734B-352C-4732-97C3-6D32787488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81196" y="1355283"/>
              <a:ext cx="2857500" cy="4038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5AECFD-3D9B-4FAA-94D1-9FADA14B647E}"/>
                </a:ext>
              </a:extLst>
            </p:cNvPr>
            <p:cNvSpPr txBox="1"/>
            <p:nvPr/>
          </p:nvSpPr>
          <p:spPr>
            <a:xfrm>
              <a:off x="2080067" y="3148682"/>
              <a:ext cx="1701312" cy="255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dirty="0"/>
                <a:t>©</a:t>
              </a:r>
              <a:r>
                <a:rPr lang="en-US" sz="1000" dirty="0" err="1"/>
                <a:t>Clipart.email</a:t>
              </a:r>
              <a:endParaRPr lang="en-US" sz="1000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B861D65-7E3D-4A01-AC8B-E4E99308AF97}"/>
              </a:ext>
            </a:extLst>
          </p:cNvPr>
          <p:cNvSpPr txBox="1"/>
          <p:nvPr/>
        </p:nvSpPr>
        <p:spPr>
          <a:xfrm>
            <a:off x="3787729" y="1281946"/>
            <a:ext cx="8404271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지윤이는 아침에 늦게 일어났나 봐요</a:t>
            </a:r>
            <a:r>
              <a:rPr lang="en-US" altLang="ko-KR" sz="3000" dirty="0">
                <a:latin typeface="+mn-ea"/>
              </a:rPr>
              <a:t>. </a:t>
            </a:r>
            <a:r>
              <a:rPr lang="ko-KR" altLang="en-US" sz="3000" dirty="0">
                <a:latin typeface="+mn-ea"/>
              </a:rPr>
              <a:t>어제 늦게 잤어요</a:t>
            </a:r>
            <a:r>
              <a:rPr lang="en-US" altLang="ko-KR" sz="3000" dirty="0">
                <a:latin typeface="+mn-ea"/>
              </a:rPr>
              <a:t>?</a:t>
            </a:r>
            <a:endParaRPr lang="en-US" sz="3000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95C395-EF29-4D47-A1F4-DF88409665A4}"/>
              </a:ext>
            </a:extLst>
          </p:cNvPr>
          <p:cNvSpPr txBox="1"/>
          <p:nvPr/>
        </p:nvSpPr>
        <p:spPr>
          <a:xfrm>
            <a:off x="3787729" y="2430594"/>
            <a:ext cx="8404272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지윤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: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아니요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어제 일찍 잤어요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. 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C101A2-C139-4BA5-B408-20411DCE0FCD}"/>
              </a:ext>
            </a:extLst>
          </p:cNvPr>
          <p:cNvSpPr txBox="1"/>
          <p:nvPr/>
        </p:nvSpPr>
        <p:spPr>
          <a:xfrm>
            <a:off x="3787729" y="3036568"/>
            <a:ext cx="8404271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지윤이는 어제 일찍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잤는데도 불구하고 </a:t>
            </a:r>
            <a:r>
              <a:rPr lang="ko-KR" altLang="en-US" sz="3000" dirty="0">
                <a:latin typeface="+mn-ea"/>
              </a:rPr>
              <a:t>오늘 아침에 늦게 일어났군요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4073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0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C6B18E-43A7-43FF-B4D7-91EF23D74221}"/>
              </a:ext>
            </a:extLst>
          </p:cNvPr>
          <p:cNvSpPr txBox="1"/>
          <p:nvPr/>
        </p:nvSpPr>
        <p:spPr>
          <a:xfrm>
            <a:off x="-3269" y="890088"/>
            <a:ext cx="12207764" cy="1184612"/>
          </a:xfrm>
          <a:prstGeom prst="wave">
            <a:avLst>
              <a:gd name="adj1" fmla="val 7576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This expression is used when the action of the first clause does not affect the situation</a:t>
            </a:r>
          </a:p>
          <a:p>
            <a:r>
              <a:rPr lang="en-US" sz="2400" dirty="0"/>
              <a:t>  in the main clause. It is attached to a verb.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C48230-BCF0-476E-8712-29FF188ECA4A}"/>
              </a:ext>
            </a:extLst>
          </p:cNvPr>
          <p:cNvSpPr txBox="1"/>
          <p:nvPr/>
        </p:nvSpPr>
        <p:spPr>
          <a:xfrm>
            <a:off x="295963" y="2115418"/>
            <a:ext cx="122077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내가 적극적으로 </a:t>
            </a:r>
            <a:r>
              <a:rPr lang="ko-KR" altLang="en-US" sz="3200" b="1" dirty="0">
                <a:solidFill>
                  <a:srgbClr val="FF0000"/>
                </a:solidFill>
              </a:rPr>
              <a:t>설명했는데도 불구하고 </a:t>
            </a:r>
            <a:r>
              <a:rPr lang="ko-KR" altLang="en-US" sz="3200" dirty="0"/>
              <a:t>친구들은 내 의견에 반대한다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A2382D-0152-4963-ADCB-E3888557943E}"/>
              </a:ext>
            </a:extLst>
          </p:cNvPr>
          <p:cNvSpPr txBox="1"/>
          <p:nvPr/>
        </p:nvSpPr>
        <p:spPr>
          <a:xfrm>
            <a:off x="319609" y="3432067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열심히 </a:t>
            </a:r>
            <a:r>
              <a:rPr lang="ko-KR" altLang="en-US" sz="3200" b="1" dirty="0">
                <a:solidFill>
                  <a:srgbClr val="FF0000"/>
                </a:solidFill>
              </a:rPr>
              <a:t>노력했는데도 불구하고 </a:t>
            </a:r>
            <a:r>
              <a:rPr lang="ko-KR" altLang="en-US" sz="3200" dirty="0"/>
              <a:t>결과가 좋아지지 않았다</a:t>
            </a:r>
            <a:r>
              <a:rPr lang="en-US" altLang="ko-KR" sz="3200" dirty="0"/>
              <a:t>.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F9AB72-5BD9-4900-9D31-12BCAFA777FB}"/>
              </a:ext>
            </a:extLst>
          </p:cNvPr>
          <p:cNvSpPr txBox="1"/>
          <p:nvPr/>
        </p:nvSpPr>
        <p:spPr>
          <a:xfrm>
            <a:off x="295963" y="4256273"/>
            <a:ext cx="12191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상대편 토론자에게 </a:t>
            </a:r>
            <a:r>
              <a:rPr lang="ko-KR" altLang="en-US" sz="3200" b="1" dirty="0">
                <a:solidFill>
                  <a:srgbClr val="FF0000"/>
                </a:solidFill>
              </a:rPr>
              <a:t>질문을 했는데도 불구하고 </a:t>
            </a:r>
            <a:r>
              <a:rPr lang="ko-KR" altLang="en-US" sz="3200" dirty="0"/>
              <a:t>원하는 답을 들을 </a:t>
            </a:r>
            <a:endParaRPr lang="en-US" altLang="ko-KR" sz="3200" dirty="0"/>
          </a:p>
          <a:p>
            <a:r>
              <a:rPr lang="ko-KR" altLang="en-US" sz="3200" dirty="0"/>
              <a:t>수 없었습니다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2D3FB55-84D7-42F6-9753-11F0D5F72161}"/>
              </a:ext>
            </a:extLst>
          </p:cNvPr>
          <p:cNvSpPr/>
          <p:nvPr/>
        </p:nvSpPr>
        <p:spPr>
          <a:xfrm>
            <a:off x="8839200" y="-111761"/>
            <a:ext cx="2749642" cy="1259841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501AAF2-469F-4771-800B-3B6667320CC4}"/>
              </a:ext>
            </a:extLst>
          </p:cNvPr>
          <p:cNvSpPr/>
          <p:nvPr/>
        </p:nvSpPr>
        <p:spPr>
          <a:xfrm>
            <a:off x="603158" y="296271"/>
            <a:ext cx="63564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</a:t>
            </a:r>
            <a:r>
              <a:rPr lang="ko-KR" altLang="en-US" sz="3200" dirty="0">
                <a:latin typeface="+mn-ea"/>
              </a:rPr>
              <a:t>는데도 불구하고</a:t>
            </a:r>
            <a:endParaRPr lang="en-US" sz="3200" dirty="0"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4BE65EB-80BF-4704-B2FF-4DB0DBE98C9F}"/>
              </a:ext>
            </a:extLst>
          </p:cNvPr>
          <p:cNvSpPr/>
          <p:nvPr/>
        </p:nvSpPr>
        <p:spPr>
          <a:xfrm>
            <a:off x="5405120" y="5507886"/>
            <a:ext cx="6868160" cy="67505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133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4354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2A0E3A2-D4C1-4226-BD89-8C13A7DB543D}"/>
              </a:ext>
            </a:extLst>
          </p:cNvPr>
          <p:cNvSpPr/>
          <p:nvPr/>
        </p:nvSpPr>
        <p:spPr>
          <a:xfrm>
            <a:off x="603158" y="174351"/>
            <a:ext cx="382660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134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듣기 활동 </a:t>
            </a:r>
            <a:endParaRPr lang="en-US" sz="3200" dirty="0">
              <a:latin typeface="+mn-ea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CAE40CE-2560-4A5D-98E0-B8AE8ABA3B10}"/>
              </a:ext>
            </a:extLst>
          </p:cNvPr>
          <p:cNvSpPr/>
          <p:nvPr/>
        </p:nvSpPr>
        <p:spPr>
          <a:xfrm>
            <a:off x="603158" y="1117600"/>
            <a:ext cx="2221322" cy="257048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/>
              <a:t>1. </a:t>
            </a:r>
            <a:r>
              <a:rPr lang="ko-KR" altLang="en-US" sz="3200" b="1" dirty="0"/>
              <a:t>듣기 전 활동</a:t>
            </a:r>
            <a:r>
              <a:rPr lang="en-US" altLang="ko-KR" sz="3200" dirty="0"/>
              <a:t>:</a:t>
            </a:r>
          </a:p>
          <a:p>
            <a:pPr algn="ctr"/>
            <a:endParaRPr lang="en-US" altLang="ko-KR" sz="3200" dirty="0"/>
          </a:p>
          <a:p>
            <a:pPr algn="ctr"/>
            <a:r>
              <a:rPr lang="ko-KR" altLang="en-US" sz="3200" dirty="0"/>
              <a:t>남을 위해 하는 일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E7AF34-E9FF-4F52-BBE8-5FA3359AD7BB}"/>
              </a:ext>
            </a:extLst>
          </p:cNvPr>
          <p:cNvSpPr txBox="1"/>
          <p:nvPr/>
        </p:nvSpPr>
        <p:spPr>
          <a:xfrm>
            <a:off x="2915920" y="1276938"/>
            <a:ext cx="9062720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dirty="0">
                <a:latin typeface="+mn-ea"/>
              </a:rPr>
              <a:t>여러분은 다른 사람들을 위해서 무엇을 하고 있어요</a:t>
            </a:r>
            <a:r>
              <a:rPr lang="en-US" altLang="ko-KR" sz="3000" dirty="0">
                <a:latin typeface="+mn-ea"/>
              </a:rPr>
              <a:t>? </a:t>
            </a:r>
            <a:r>
              <a:rPr lang="ko-KR" altLang="en-US" sz="3000" dirty="0">
                <a:latin typeface="+mn-ea"/>
              </a:rPr>
              <a:t>여러분의 친구나 가족들을 위해서 하는 일</a:t>
            </a:r>
            <a:r>
              <a:rPr lang="en-US" altLang="ko-KR" sz="3000" dirty="0">
                <a:latin typeface="+mn-ea"/>
              </a:rPr>
              <a:t>, </a:t>
            </a:r>
            <a:r>
              <a:rPr lang="ko-KR" altLang="en-US" sz="3000" dirty="0">
                <a:latin typeface="+mn-ea"/>
              </a:rPr>
              <a:t>모르는 사람들을 위해서 하는 일을 이야기해 보세요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603158" y="3997759"/>
            <a:ext cx="110605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2.</a:t>
            </a:r>
            <a:r>
              <a:rPr lang="en-US" altLang="ko-KR" sz="32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8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노인회관 봉사활동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관한 대화 듣기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05B1C2-10C2-4A8F-8661-39BB337576E7}"/>
              </a:ext>
            </a:extLst>
          </p:cNvPr>
          <p:cNvSpPr txBox="1"/>
          <p:nvPr/>
        </p:nvSpPr>
        <p:spPr>
          <a:xfrm>
            <a:off x="603158" y="5073062"/>
            <a:ext cx="110605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3.</a:t>
            </a:r>
            <a:r>
              <a:rPr lang="en-US" altLang="ko-KR" sz="32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8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청소년 가치관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대한 의견 듣기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846B43-CC82-4A57-A5DF-D94FA86D60B8}"/>
              </a:ext>
            </a:extLst>
          </p:cNvPr>
          <p:cNvSpPr/>
          <p:nvPr/>
        </p:nvSpPr>
        <p:spPr>
          <a:xfrm>
            <a:off x="10891520" y="3960211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37</a:t>
            </a:r>
            <a:endParaRPr lang="en-US" sz="1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42D0E1-F6D3-45A1-A346-AB86383D439B}"/>
              </a:ext>
            </a:extLst>
          </p:cNvPr>
          <p:cNvSpPr/>
          <p:nvPr/>
        </p:nvSpPr>
        <p:spPr>
          <a:xfrm>
            <a:off x="10891520" y="5070092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38</a:t>
            </a:r>
            <a:endParaRPr lang="en-US" sz="1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4531361" y="258025"/>
            <a:ext cx="7057481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n-ea"/>
              </a:rPr>
              <a:t>135</a:t>
            </a:r>
            <a:r>
              <a:rPr lang="ko-KR" altLang="en-US" sz="2800" dirty="0">
                <a:latin typeface="+mn-ea"/>
              </a:rPr>
              <a:t>쪽 새 단어 먼저 확인할게요</a:t>
            </a:r>
            <a:r>
              <a:rPr lang="en-US" altLang="ko-KR" sz="2800" dirty="0">
                <a:latin typeface="+mn-ea"/>
              </a:rPr>
              <a:t>.</a:t>
            </a:r>
            <a:endParaRPr lang="en-US" sz="2800" dirty="0">
              <a:latin typeface="+mn-ea"/>
            </a:endParaRPr>
          </a:p>
        </p:txBody>
      </p:sp>
      <p:pic>
        <p:nvPicPr>
          <p:cNvPr id="7" name="037">
            <a:hlinkClick r:id="" action="ppaction://media"/>
            <a:extLst>
              <a:ext uri="{FF2B5EF4-FFF2-40B4-BE49-F238E27FC236}">
                <a16:creationId xmlns:a16="http://schemas.microsoft.com/office/drawing/2014/main" id="{7D690AA5-EFEA-4578-9B9B-D3AE9656BB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51323" y="3959674"/>
            <a:ext cx="940198" cy="940198"/>
          </a:xfrm>
          <a:prstGeom prst="rect">
            <a:avLst/>
          </a:prstGeom>
        </p:spPr>
      </p:pic>
      <p:pic>
        <p:nvPicPr>
          <p:cNvPr id="16" name="038">
            <a:hlinkClick r:id="" action="ppaction://media"/>
            <a:extLst>
              <a:ext uri="{FF2B5EF4-FFF2-40B4-BE49-F238E27FC236}">
                <a16:creationId xmlns:a16="http://schemas.microsoft.com/office/drawing/2014/main" id="{E1E2ED19-E051-4C7D-A3D0-AC18D0019DC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29879" y="5076879"/>
            <a:ext cx="935844" cy="93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55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8612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8628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6" grpId="0"/>
      <p:bldP spid="11" grpId="0"/>
      <p:bldP spid="12" grpId="0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500ECDC-9DEE-4CEE-B0A6-61CEBE135FBC}"/>
              </a:ext>
            </a:extLst>
          </p:cNvPr>
          <p:cNvSpPr/>
          <p:nvPr/>
        </p:nvSpPr>
        <p:spPr>
          <a:xfrm>
            <a:off x="603158" y="133711"/>
            <a:ext cx="409076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135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말하기 활동 </a:t>
            </a:r>
            <a:endParaRPr lang="en-US" sz="3200" dirty="0">
              <a:latin typeface="+mn-ea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CC99BA1-118B-4F5A-9C62-E6AE4E3859A2}"/>
              </a:ext>
            </a:extLst>
          </p:cNvPr>
          <p:cNvSpPr/>
          <p:nvPr/>
        </p:nvSpPr>
        <p:spPr>
          <a:xfrm>
            <a:off x="603158" y="1001434"/>
            <a:ext cx="3135722" cy="2341206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사형제도 시행에 대해 말하기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D365A6-FFC7-45C2-8C09-24CD7F07DB7D}"/>
              </a:ext>
            </a:extLst>
          </p:cNvPr>
          <p:cNvSpPr txBox="1"/>
          <p:nvPr/>
        </p:nvSpPr>
        <p:spPr>
          <a:xfrm>
            <a:off x="3860800" y="1053418"/>
            <a:ext cx="6584846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dirty="0">
                <a:latin typeface="+mn-ea"/>
              </a:rPr>
              <a:t>사형제도를 시행하는 것에 대해 어떻게 생각해요</a:t>
            </a:r>
            <a:r>
              <a:rPr lang="en-US" altLang="ko-KR" sz="3000" dirty="0">
                <a:latin typeface="+mn-ea"/>
              </a:rPr>
              <a:t>?</a:t>
            </a:r>
            <a:endParaRPr lang="en-US" sz="30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79661C-9FE5-4FAA-9766-8C029963DCD1}"/>
              </a:ext>
            </a:extLst>
          </p:cNvPr>
          <p:cNvSpPr txBox="1"/>
          <p:nvPr/>
        </p:nvSpPr>
        <p:spPr>
          <a:xfrm>
            <a:off x="3860800" y="2227733"/>
            <a:ext cx="833120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dirty="0">
                <a:solidFill>
                  <a:srgbClr val="C00000"/>
                </a:solidFill>
                <a:latin typeface="+mn-ea"/>
              </a:rPr>
              <a:t>사형제도를 유지하거나 폐지하자는 주장에 어떤 근거가 있는지 찾아서 교과서 표에 쓰세요</a:t>
            </a:r>
            <a:r>
              <a:rPr lang="en-US" altLang="ko-KR" sz="3000" dirty="0">
                <a:solidFill>
                  <a:srgbClr val="C00000"/>
                </a:solidFill>
                <a:latin typeface="+mn-ea"/>
              </a:rPr>
              <a:t>. </a:t>
            </a:r>
            <a:endParaRPr lang="en-US" sz="30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A09567-90F0-468B-8939-7731F1EF4597}"/>
              </a:ext>
            </a:extLst>
          </p:cNvPr>
          <p:cNvSpPr txBox="1"/>
          <p:nvPr/>
        </p:nvSpPr>
        <p:spPr>
          <a:xfrm>
            <a:off x="603158" y="3814517"/>
            <a:ext cx="11588842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찬성과 반대 중 한 가지 입장을 정해서 의견을 정리하세요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00AA1B-C7B4-4851-93A1-00A79B8AC6BF}"/>
              </a:ext>
            </a:extLst>
          </p:cNvPr>
          <p:cNvSpPr txBox="1"/>
          <p:nvPr/>
        </p:nvSpPr>
        <p:spPr>
          <a:xfrm>
            <a:off x="603158" y="5433321"/>
            <a:ext cx="1166368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2"/>
                </a:solidFill>
                <a:latin typeface="+mn-ea"/>
              </a:rPr>
              <a:t>정리된 내용으로 친구들과 토론해 보세요</a:t>
            </a:r>
            <a:r>
              <a:rPr lang="en-US" altLang="ko-KR" sz="3000" b="1" dirty="0">
                <a:solidFill>
                  <a:schemeClr val="accent2"/>
                </a:solidFill>
                <a:latin typeface="+mn-ea"/>
              </a:rPr>
              <a:t>.</a:t>
            </a:r>
            <a:endParaRPr lang="en-US" sz="3000" b="1" dirty="0">
              <a:solidFill>
                <a:schemeClr val="accent2"/>
              </a:solidFill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262F53-E7D5-434E-88B8-F45820023E96}"/>
              </a:ext>
            </a:extLst>
          </p:cNvPr>
          <p:cNvSpPr txBox="1"/>
          <p:nvPr/>
        </p:nvSpPr>
        <p:spPr>
          <a:xfrm>
            <a:off x="603158" y="4659479"/>
            <a:ext cx="1166368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8C04BC"/>
                </a:solidFill>
                <a:latin typeface="+mn-ea"/>
              </a:rPr>
              <a:t>내용을 요약해서 쓸 때는 문장 말고 핵심 어휘 중심으로 쓰세요</a:t>
            </a:r>
            <a:r>
              <a:rPr lang="en-US" altLang="ko-KR" sz="3000" b="1" dirty="0">
                <a:solidFill>
                  <a:srgbClr val="8C04BC"/>
                </a:solidFill>
                <a:latin typeface="+mn-ea"/>
              </a:rPr>
              <a:t>.</a:t>
            </a:r>
            <a:endParaRPr lang="en-US" sz="3000" b="1" dirty="0">
              <a:solidFill>
                <a:srgbClr val="8C04BC"/>
              </a:solidFill>
              <a:latin typeface="+mn-ea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B2E44FE-43AD-4987-A67B-3BD8A7D0E979}"/>
              </a:ext>
            </a:extLst>
          </p:cNvPr>
          <p:cNvSpPr/>
          <p:nvPr/>
        </p:nvSpPr>
        <p:spPr>
          <a:xfrm>
            <a:off x="8087360" y="5409101"/>
            <a:ext cx="3887562" cy="998070"/>
          </a:xfrm>
          <a:prstGeom prst="round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토론 후 수정이 필요한 어휘나 표현 확인하기</a:t>
            </a:r>
            <a:endParaRPr lang="en-US" sz="28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12AA2AF-4155-4A8F-A8DD-D01143E4E87F}"/>
              </a:ext>
            </a:extLst>
          </p:cNvPr>
          <p:cNvGrpSpPr/>
          <p:nvPr/>
        </p:nvGrpSpPr>
        <p:grpSpPr>
          <a:xfrm>
            <a:off x="10465968" y="-96021"/>
            <a:ext cx="1821192" cy="1744675"/>
            <a:chOff x="9789372" y="234366"/>
            <a:chExt cx="1946830" cy="2035407"/>
          </a:xfrm>
        </p:grpSpPr>
        <p:pic>
          <p:nvPicPr>
            <p:cNvPr id="14" name="Picture 6" descr="Talking Mouth Clipart Talking Mouth Clipart Speak Or - Speaking ...">
              <a:extLst>
                <a:ext uri="{FF2B5EF4-FFF2-40B4-BE49-F238E27FC236}">
                  <a16:creationId xmlns:a16="http://schemas.microsoft.com/office/drawing/2014/main" id="{32E2E3B9-B1B0-49CF-8A1B-E49C3928E5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6087" b="90000" l="7614" r="92159">
                          <a14:foregroundMark x1="23636" y1="15217" x2="26136" y2="25435"/>
                          <a14:foregroundMark x1="27841" y1="11413" x2="30341" y2="22826"/>
                          <a14:foregroundMark x1="23977" y1="8587" x2="22727" y2="12609"/>
                          <a14:foregroundMark x1="20909" y1="28152" x2="22273" y2="36196"/>
                          <a14:foregroundMark x1="18409" y1="17174" x2="19205" y2="22391"/>
                          <a14:foregroundMark x1="7614" y1="49239" x2="8295" y2="53913"/>
                          <a14:foregroundMark x1="44432" y1="50652" x2="45000" y2="53804"/>
                          <a14:foregroundMark x1="39773" y1="52935" x2="40568" y2="54022"/>
                          <a14:foregroundMark x1="34659" y1="57609" x2="35000" y2="58913"/>
                          <a14:foregroundMark x1="71705" y1="18478" x2="68295" y2="28261"/>
                          <a14:foregroundMark x1="73977" y1="11848" x2="75455" y2="18043"/>
                          <a14:foregroundMark x1="70000" y1="12609" x2="71705" y2="19565"/>
                          <a14:foregroundMark x1="67841" y1="11087" x2="69773" y2="16848"/>
                          <a14:foregroundMark x1="69091" y1="10109" x2="73068" y2="13804"/>
                          <a14:foregroundMark x1="77273" y1="16196" x2="80795" y2="25326"/>
                          <a14:foregroundMark x1="82955" y1="31957" x2="87159" y2="43370"/>
                          <a14:foregroundMark x1="73750" y1="6630" x2="73750" y2="6630"/>
                          <a14:foregroundMark x1="68068" y1="6087" x2="68068" y2="6087"/>
                          <a14:foregroundMark x1="67614" y1="6522" x2="67614" y2="6522"/>
                          <a14:foregroundMark x1="90568" y1="38261" x2="91818" y2="46087"/>
                          <a14:foregroundMark x1="91705" y1="55435" x2="92159" y2="62391"/>
                          <a14:foregroundMark x1="92159" y1="62391" x2="91364" y2="65217"/>
                          <a14:foregroundMark x1="51705" y1="54022" x2="51705" y2="55652"/>
                          <a14:foregroundMark x1="56932" y1="54565" x2="56932" y2="55217"/>
                          <a14:foregroundMark x1="61023" y1="57826" x2="61136" y2="5804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89372" y="234366"/>
              <a:ext cx="1946830" cy="20354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97C5165-3988-4A88-B7B9-8CB141CCC587}"/>
                </a:ext>
              </a:extLst>
            </p:cNvPr>
            <p:cNvSpPr txBox="1"/>
            <p:nvPr/>
          </p:nvSpPr>
          <p:spPr>
            <a:xfrm>
              <a:off x="9811094" y="1924835"/>
              <a:ext cx="1696720" cy="2872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©Clipart-library.com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509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7975600" y="1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Unit </a:t>
            </a:r>
            <a:r>
              <a:rPr lang="en-US" sz="7200" b="1" dirty="0"/>
              <a:t>14</a:t>
            </a:r>
            <a:endParaRPr lang="en-US" sz="48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CAF3646-63AE-4427-8937-B8C4FFC49FA0}"/>
              </a:ext>
            </a:extLst>
          </p:cNvPr>
          <p:cNvSpPr/>
          <p:nvPr/>
        </p:nvSpPr>
        <p:spPr>
          <a:xfrm>
            <a:off x="8403783" y="5446806"/>
            <a:ext cx="378821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https://quizlet.com/class/14390278/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7FB4DDC-5D8A-43C3-8321-929C31B6A4CE}"/>
              </a:ext>
            </a:extLst>
          </p:cNvPr>
          <p:cNvSpPr txBox="1">
            <a:spLocks/>
          </p:cNvSpPr>
          <p:nvPr/>
        </p:nvSpPr>
        <p:spPr>
          <a:xfrm>
            <a:off x="8166460" y="1464086"/>
            <a:ext cx="3834679" cy="361591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7200" b="1" kern="0" dirty="0">
                <a:latin typeface="+mj-lt"/>
                <a:ea typeface="Malgun Gothic" panose="020B0503020000020004" pitchFamily="34" charset="-127"/>
              </a:rPr>
              <a:t>토론</a:t>
            </a:r>
            <a:r>
              <a:rPr lang="en-US" altLang="ko-KR" sz="7200" b="1" kern="0" dirty="0">
                <a:latin typeface="+mj-lt"/>
                <a:ea typeface="Malgun Gothic" panose="020B0503020000020004" pitchFamily="34" charset="-127"/>
              </a:rPr>
              <a:t>, </a:t>
            </a:r>
            <a:r>
              <a:rPr lang="ko-KR" altLang="en-US" sz="7200" b="1" kern="0" dirty="0">
                <a:latin typeface="+mj-lt"/>
                <a:ea typeface="Malgun Gothic" panose="020B0503020000020004" pitchFamily="34" charset="-127"/>
              </a:rPr>
              <a:t>생각 나누기</a:t>
            </a:r>
            <a:endParaRPr lang="en-US" sz="7200" b="1" kern="0" dirty="0">
              <a:latin typeface="+mj-lt"/>
              <a:ea typeface="Malgun Gothic" panose="020B0503020000020004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524387-99C1-48BC-8514-613DEDAA7E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" y="0"/>
            <a:ext cx="8036792" cy="6182943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C28E6E54-3A94-4791-8430-7408C9D36EE2}"/>
              </a:ext>
            </a:extLst>
          </p:cNvPr>
          <p:cNvSpPr/>
          <p:nvPr/>
        </p:nvSpPr>
        <p:spPr>
          <a:xfrm>
            <a:off x="7274410" y="5080000"/>
            <a:ext cx="1134140" cy="11029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단어 학습 링크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8042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05FCF84-7E78-4544-B467-4A49BC74B23D}"/>
              </a:ext>
            </a:extLst>
          </p:cNvPr>
          <p:cNvSpPr/>
          <p:nvPr/>
        </p:nvSpPr>
        <p:spPr>
          <a:xfrm>
            <a:off x="603158" y="154031"/>
            <a:ext cx="40704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136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읽기 활동 </a:t>
            </a:r>
            <a:endParaRPr lang="en-US" sz="3200" dirty="0">
              <a:latin typeface="+mn-ea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DFB1605-E0EF-4A97-9C84-016B703B7C93}"/>
              </a:ext>
            </a:extLst>
          </p:cNvPr>
          <p:cNvSpPr/>
          <p:nvPr/>
        </p:nvSpPr>
        <p:spPr>
          <a:xfrm>
            <a:off x="603158" y="979285"/>
            <a:ext cx="3135722" cy="264783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/>
              <a:t>1. </a:t>
            </a:r>
            <a:r>
              <a:rPr lang="ko-KR" altLang="en-US" sz="3200" b="1" dirty="0"/>
              <a:t>읽기 전 활동</a:t>
            </a:r>
            <a:r>
              <a:rPr lang="en-US" altLang="ko-KR" sz="3200" b="1" dirty="0"/>
              <a:t>: </a:t>
            </a:r>
            <a:r>
              <a:rPr lang="ko-KR" altLang="en-US" sz="3200" dirty="0"/>
              <a:t>스마트폰 사용의 장점과 단점 이야기하기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F06036-E1F2-4761-8449-9E69D9CD9C87}"/>
              </a:ext>
            </a:extLst>
          </p:cNvPr>
          <p:cNvSpPr txBox="1"/>
          <p:nvPr/>
        </p:nvSpPr>
        <p:spPr>
          <a:xfrm>
            <a:off x="3860800" y="1231390"/>
            <a:ext cx="83312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dirty="0">
                <a:latin typeface="+mn-ea"/>
              </a:rPr>
              <a:t>여러분은 스마트폰을 사용하고 있나요</a:t>
            </a:r>
            <a:r>
              <a:rPr lang="en-US" altLang="ko-KR" sz="3000" dirty="0">
                <a:latin typeface="+mn-ea"/>
              </a:rPr>
              <a:t>?</a:t>
            </a:r>
            <a:endParaRPr lang="en-US" sz="30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A1A993-D825-4C85-A32C-84352B8EB93F}"/>
              </a:ext>
            </a:extLst>
          </p:cNvPr>
          <p:cNvSpPr txBox="1"/>
          <p:nvPr/>
        </p:nvSpPr>
        <p:spPr>
          <a:xfrm>
            <a:off x="3860800" y="2130268"/>
            <a:ext cx="833120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dirty="0">
                <a:solidFill>
                  <a:srgbClr val="C00000"/>
                </a:solidFill>
                <a:latin typeface="+mn-ea"/>
              </a:rPr>
              <a:t>스마트폰을 사용하면 좋은 점과 문제점이 무엇인지 생각해 보세요</a:t>
            </a:r>
            <a:r>
              <a:rPr lang="en-US" altLang="ko-KR" sz="3000" dirty="0">
                <a:solidFill>
                  <a:srgbClr val="C00000"/>
                </a:solidFill>
                <a:latin typeface="+mn-ea"/>
              </a:rPr>
              <a:t>.</a:t>
            </a:r>
            <a:endParaRPr lang="en-US" sz="30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BEEC1B-10F7-46C8-8F2E-A57535BD0B84}"/>
              </a:ext>
            </a:extLst>
          </p:cNvPr>
          <p:cNvSpPr txBox="1"/>
          <p:nvPr/>
        </p:nvSpPr>
        <p:spPr>
          <a:xfrm>
            <a:off x="2461859" y="4176069"/>
            <a:ext cx="9713042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2.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읽기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: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청소년들의 스마트폰 사용에 관한 글을 읽을 거예요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글을 세 문단으로 나눌 때 어디서 끊으면 좋을지 생각하면서 읽으세요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56F4F7A-DF4F-448B-812C-DAB43C8C15C3}"/>
              </a:ext>
            </a:extLst>
          </p:cNvPr>
          <p:cNvGrpSpPr/>
          <p:nvPr/>
        </p:nvGrpSpPr>
        <p:grpSpPr>
          <a:xfrm>
            <a:off x="603158" y="4110343"/>
            <a:ext cx="1728521" cy="1836632"/>
            <a:chOff x="603158" y="4725097"/>
            <a:chExt cx="1728521" cy="1836632"/>
          </a:xfrm>
        </p:grpSpPr>
        <p:pic>
          <p:nvPicPr>
            <p:cNvPr id="11" name="Picture 2" descr="School Clipart School Reading Book">
              <a:extLst>
                <a:ext uri="{FF2B5EF4-FFF2-40B4-BE49-F238E27FC236}">
                  <a16:creationId xmlns:a16="http://schemas.microsoft.com/office/drawing/2014/main" id="{072AB13A-CBF1-47DD-BA13-79B44B5F7D5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935" b="94273" l="10000" r="90000">
                          <a14:foregroundMark x1="17955" y1="13746" x2="19205" y2="17755"/>
                          <a14:foregroundMark x1="23295" y1="14662" x2="25455" y2="15578"/>
                          <a14:foregroundMark x1="33409" y1="15693" x2="36023" y2="16151"/>
                          <a14:foregroundMark x1="29886" y1="15578" x2="30227" y2="16151"/>
                          <a14:foregroundMark x1="44318" y1="9049" x2="45114" y2="9049"/>
                          <a14:foregroundMark x1="26818" y1="17640" x2="26818" y2="17640"/>
                          <a14:foregroundMark x1="28068" y1="17640" x2="30341" y2="19129"/>
                          <a14:foregroundMark x1="29545" y1="14548" x2="36477" y2="13631"/>
                          <a14:foregroundMark x1="36477" y1="13631" x2="36477" y2="13631"/>
                          <a14:foregroundMark x1="37386" y1="15464" x2="43523" y2="14777"/>
                          <a14:foregroundMark x1="46364" y1="13631" x2="55227" y2="13631"/>
                          <a14:foregroundMark x1="55227" y1="13631" x2="59318" y2="13631"/>
                          <a14:foregroundMark x1="50795" y1="10653" x2="59545" y2="13173"/>
                          <a14:foregroundMark x1="61477" y1="12257" x2="68409" y2="11455"/>
                          <a14:foregroundMark x1="58636" y1="10538" x2="62614" y2="9966"/>
                          <a14:foregroundMark x1="54432" y1="15006" x2="62386" y2="15120"/>
                          <a14:foregroundMark x1="65114" y1="13517" x2="70114" y2="14548"/>
                          <a14:foregroundMark x1="61818" y1="12486" x2="70455" y2="13173"/>
                          <a14:foregroundMark x1="82386" y1="9622" x2="82386" y2="10653"/>
                          <a14:foregroundMark x1="12045" y1="42497" x2="13182" y2="45934"/>
                          <a14:foregroundMark x1="11364" y1="88431" x2="11364" y2="88431"/>
                          <a14:foregroundMark x1="21250" y1="94273" x2="21250" y2="94273"/>
                          <a14:foregroundMark x1="74432" y1="13288" x2="74432" y2="13288"/>
                          <a14:foregroundMark x1="77955" y1="11798" x2="77955" y2="11798"/>
                          <a14:foregroundMark x1="73977" y1="13173" x2="75455" y2="12944"/>
                          <a14:foregroundMark x1="77500" y1="12600" x2="77841" y2="126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18" t="4320" r="7224" b="2963"/>
            <a:stretch/>
          </p:blipFill>
          <p:spPr bwMode="auto">
            <a:xfrm>
              <a:off x="603158" y="4725097"/>
              <a:ext cx="1728521" cy="18366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889DA09-38AA-49C1-A6C0-C3C42473D16C}"/>
                </a:ext>
              </a:extLst>
            </p:cNvPr>
            <p:cNvSpPr txBox="1"/>
            <p:nvPr/>
          </p:nvSpPr>
          <p:spPr>
            <a:xfrm>
              <a:off x="906058" y="6155765"/>
              <a:ext cx="1270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</a:t>
              </a:r>
              <a:r>
                <a:rPr lang="en-US" sz="1000" dirty="0" err="1"/>
                <a:t>clipart.email</a:t>
              </a:r>
              <a:endParaRPr lang="en-US" sz="1000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CC279C1-FB7E-412C-AF5A-D15080DCFC21}"/>
              </a:ext>
            </a:extLst>
          </p:cNvPr>
          <p:cNvSpPr txBox="1"/>
          <p:nvPr/>
        </p:nvSpPr>
        <p:spPr>
          <a:xfrm>
            <a:off x="4775200" y="258025"/>
            <a:ext cx="681364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n-ea"/>
              </a:rPr>
              <a:t>137</a:t>
            </a:r>
            <a:r>
              <a:rPr lang="ko-KR" altLang="en-US" sz="2800" dirty="0">
                <a:latin typeface="+mn-ea"/>
              </a:rPr>
              <a:t>쪽 새 단어 먼저 확인할게요</a:t>
            </a:r>
            <a:r>
              <a:rPr lang="en-US" altLang="ko-KR" sz="2800" dirty="0">
                <a:latin typeface="+mn-ea"/>
              </a:rPr>
              <a:t>.</a:t>
            </a:r>
            <a:endParaRPr lang="en-US" sz="2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3507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A395F8E-4CDF-42FE-B8CB-A615C13C9C9C}"/>
              </a:ext>
            </a:extLst>
          </p:cNvPr>
          <p:cNvSpPr/>
          <p:nvPr/>
        </p:nvSpPr>
        <p:spPr>
          <a:xfrm>
            <a:off x="603158" y="174351"/>
            <a:ext cx="52896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137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쓰기 활동 </a:t>
            </a:r>
            <a:endParaRPr lang="en-US" sz="3200" dirty="0">
              <a:latin typeface="+mn-ea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EB07AB6-425B-4443-BA92-D75251672352}"/>
              </a:ext>
            </a:extLst>
          </p:cNvPr>
          <p:cNvSpPr/>
          <p:nvPr/>
        </p:nvSpPr>
        <p:spPr>
          <a:xfrm>
            <a:off x="614680" y="3567899"/>
            <a:ext cx="3135722" cy="247285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200" b="1" dirty="0"/>
              <a:t>‘</a:t>
            </a:r>
            <a:r>
              <a:rPr lang="ko-KR" altLang="en-US" sz="3200" b="1" dirty="0"/>
              <a:t>사형제도에 대한 나의 입장</a:t>
            </a:r>
            <a:r>
              <a:rPr lang="en-US" altLang="ko-KR" sz="3200" b="1" dirty="0"/>
              <a:t>’ </a:t>
            </a:r>
            <a:r>
              <a:rPr lang="ko-KR" altLang="en-US" sz="3200" b="1" dirty="0"/>
              <a:t>글 쓰기 </a:t>
            </a:r>
            <a:endParaRPr lang="en-US" altLang="ko-KR" sz="3200" b="1" dirty="0"/>
          </a:p>
          <a:p>
            <a:pPr algn="ctr"/>
            <a:r>
              <a:rPr lang="en-US" altLang="ko-KR" sz="2000" dirty="0"/>
              <a:t>(</a:t>
            </a:r>
            <a:r>
              <a:rPr lang="ko-KR" altLang="en-US" sz="2000" dirty="0"/>
              <a:t>시간 더 필요하면 숙제</a:t>
            </a:r>
            <a:r>
              <a:rPr lang="en-US" altLang="ko-KR" sz="2000" dirty="0"/>
              <a:t>!)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B98FB5-0584-4C6B-8A38-EBD557695D88}"/>
              </a:ext>
            </a:extLst>
          </p:cNvPr>
          <p:cNvSpPr txBox="1"/>
          <p:nvPr/>
        </p:nvSpPr>
        <p:spPr>
          <a:xfrm>
            <a:off x="603158" y="999604"/>
            <a:ext cx="9109802" cy="89133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사형제도</a:t>
            </a:r>
            <a:r>
              <a:rPr lang="ko-KR" altLang="en-US" sz="3200" dirty="0">
                <a:latin typeface="+mn-ea"/>
              </a:rPr>
              <a:t>에 대한 나의 입장</a:t>
            </a:r>
            <a:r>
              <a:rPr lang="en-US" altLang="ko-KR" sz="3200" dirty="0">
                <a:latin typeface="+mn-ea"/>
              </a:rPr>
              <a:t>:</a:t>
            </a:r>
            <a:r>
              <a:rPr lang="ko-KR" altLang="en-US" sz="3200" dirty="0">
                <a:latin typeface="+mn-ea"/>
              </a:rPr>
              <a:t>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찬</a:t>
            </a:r>
            <a:r>
              <a:rPr lang="ko-KR" altLang="en-US" sz="3200" dirty="0">
                <a:latin typeface="+mn-ea"/>
              </a:rPr>
              <a:t>성 또는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반</a:t>
            </a:r>
            <a:r>
              <a:rPr lang="ko-KR" altLang="en-US" sz="3200" dirty="0">
                <a:latin typeface="+mn-ea"/>
              </a:rPr>
              <a:t>대</a:t>
            </a:r>
            <a:endParaRPr lang="en-US" sz="32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292DB8-AB2A-45BD-ADE8-01BEB302719F}"/>
              </a:ext>
            </a:extLst>
          </p:cNvPr>
          <p:cNvSpPr txBox="1"/>
          <p:nvPr/>
        </p:nvSpPr>
        <p:spPr>
          <a:xfrm>
            <a:off x="614680" y="2163767"/>
            <a:ext cx="1192276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앞서 토론한 사형제도 시행에 찬성 또는 반대하는 글을 쓸 거예요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.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5E88E1-A1D7-41D3-A3BB-152A63E354C1}"/>
              </a:ext>
            </a:extLst>
          </p:cNvPr>
          <p:cNvSpPr txBox="1"/>
          <p:nvPr/>
        </p:nvSpPr>
        <p:spPr>
          <a:xfrm>
            <a:off x="3872322" y="3669637"/>
            <a:ext cx="833120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교과서 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4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번을 보면서 관련 자료를 조사하고 글을 써 보세요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8455376-687A-4563-9BAE-0D333A97575C}"/>
              </a:ext>
            </a:extLst>
          </p:cNvPr>
          <p:cNvSpPr/>
          <p:nvPr/>
        </p:nvSpPr>
        <p:spPr>
          <a:xfrm>
            <a:off x="7581806" y="4882825"/>
            <a:ext cx="3850642" cy="1434295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발표하고 피드백 받기</a:t>
            </a:r>
            <a:endParaRPr lang="en-US" sz="3200" b="1" dirty="0"/>
          </a:p>
        </p:txBody>
      </p:sp>
      <p:pic>
        <p:nvPicPr>
          <p:cNvPr id="13" name="Picture 2" descr="Free Writing Book Cliparts, Download Free Clip Art, Free Clip Art ...">
            <a:extLst>
              <a:ext uri="{FF2B5EF4-FFF2-40B4-BE49-F238E27FC236}">
                <a16:creationId xmlns:a16="http://schemas.microsoft.com/office/drawing/2014/main" id="{4E550549-69CC-4E55-8ACC-80193A937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178" y="303247"/>
            <a:ext cx="1445260" cy="1559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E0DE0CF-0C87-49CC-B6A5-9272E3785129}"/>
              </a:ext>
            </a:extLst>
          </p:cNvPr>
          <p:cNvSpPr txBox="1"/>
          <p:nvPr/>
        </p:nvSpPr>
        <p:spPr>
          <a:xfrm>
            <a:off x="614680" y="2841737"/>
            <a:ext cx="11588842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토론하면서 생각이 달라졌는지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최종 입장은 무엇인지 정하세요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52756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/>
      <p:bldP spid="8" grpId="0"/>
      <p:bldP spid="12" grpId="0" animBg="1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CACC61A-8463-4EF2-82CB-59E488B7A50B}"/>
              </a:ext>
            </a:extLst>
          </p:cNvPr>
          <p:cNvSpPr/>
          <p:nvPr/>
        </p:nvSpPr>
        <p:spPr>
          <a:xfrm>
            <a:off x="603562" y="1258932"/>
            <a:ext cx="2119317" cy="803548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ko-KR" altLang="en-US" sz="3000" dirty="0">
                <a:latin typeface="+mn-ea"/>
              </a:rPr>
              <a:t>문화</a:t>
            </a:r>
            <a:r>
              <a:rPr lang="en-US" altLang="ko-KR" sz="3000" dirty="0">
                <a:latin typeface="+mn-ea"/>
              </a:rPr>
              <a:t> </a:t>
            </a:r>
            <a:r>
              <a:rPr lang="ko-KR" altLang="en-US" sz="3000" dirty="0">
                <a:latin typeface="+mn-ea"/>
              </a:rPr>
              <a:t>이슈</a:t>
            </a:r>
            <a:endParaRPr lang="en-US" sz="3000" dirty="0"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44043E-F0FB-4A9F-B041-8600B4D621BF}"/>
              </a:ext>
            </a:extLst>
          </p:cNvPr>
          <p:cNvSpPr txBox="1"/>
          <p:nvPr/>
        </p:nvSpPr>
        <p:spPr>
          <a:xfrm>
            <a:off x="426720" y="2116136"/>
            <a:ext cx="2407921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ko-KR" altLang="en-US" sz="3000" dirty="0">
                <a:solidFill>
                  <a:srgbClr val="FF0000"/>
                </a:solidFill>
                <a:latin typeface="+mn-ea"/>
              </a:rPr>
              <a:t>어느 쪽이 더 설득력 있게 들리나요</a:t>
            </a:r>
            <a:r>
              <a:rPr lang="en-US" altLang="ko-KR" sz="3000" dirty="0">
                <a:solidFill>
                  <a:srgbClr val="FF0000"/>
                </a:solidFill>
                <a:latin typeface="+mn-ea"/>
              </a:rPr>
              <a:t>?</a:t>
            </a:r>
            <a:endParaRPr lang="en-US" sz="3000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C8AFD63-74B7-4E61-ACD7-3DBDEA4533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4640" y="1258932"/>
            <a:ext cx="8753798" cy="492401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7F4F79A-B7C6-4532-8951-61362F713FA7}"/>
              </a:ext>
            </a:extLst>
          </p:cNvPr>
          <p:cNvSpPr/>
          <p:nvPr/>
        </p:nvSpPr>
        <p:spPr>
          <a:xfrm>
            <a:off x="1025277" y="5290269"/>
            <a:ext cx="18093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hlinkClick r:id="rId4"/>
              </a:rPr>
              <a:t>https://www.youtube.com/watch?v=XPhMLEbAGQE</a:t>
            </a:r>
            <a:endParaRPr lang="en-US"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CAD978-EA94-44FE-8C99-6603F0B14BB1}"/>
              </a:ext>
            </a:extLst>
          </p:cNvPr>
          <p:cNvSpPr txBox="1"/>
          <p:nvPr/>
        </p:nvSpPr>
        <p:spPr>
          <a:xfrm>
            <a:off x="623882" y="212370"/>
            <a:ext cx="1094423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5800" b="1" dirty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solidFill>
                  <a:srgbClr val="002060"/>
                </a:solidFill>
              </a:rPr>
              <a:t>만 </a:t>
            </a:r>
            <a:r>
              <a:rPr lang="en-US" altLang="ko-KR" sz="5800" b="1" dirty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solidFill>
                  <a:srgbClr val="002060"/>
                </a:solidFill>
              </a:rPr>
              <a:t>18</a:t>
            </a:r>
            <a:r>
              <a:rPr lang="ko-KR" altLang="en-US" sz="5800" b="1" dirty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solidFill>
                  <a:srgbClr val="002060"/>
                </a:solidFill>
              </a:rPr>
              <a:t>세 투표권 논쟁 역사 속으로</a:t>
            </a:r>
            <a:endParaRPr lang="en-US" sz="5800" b="1" dirty="0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37A43E5-4007-40A8-8DD7-7A1FA6421ADF}"/>
              </a:ext>
            </a:extLst>
          </p:cNvPr>
          <p:cNvSpPr/>
          <p:nvPr/>
        </p:nvSpPr>
        <p:spPr>
          <a:xfrm>
            <a:off x="1162879" y="1258932"/>
            <a:ext cx="9866242" cy="3356280"/>
          </a:xfrm>
          <a:prstGeom prst="round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2020</a:t>
            </a:r>
            <a:r>
              <a:rPr lang="ko-KR" altLang="en-US" sz="3600" dirty="0">
                <a:solidFill>
                  <a:schemeClr val="tx1"/>
                </a:solidFill>
              </a:rPr>
              <a:t>년 </a:t>
            </a:r>
            <a:r>
              <a:rPr lang="en-US" altLang="ko-KR" sz="3600" dirty="0">
                <a:solidFill>
                  <a:schemeClr val="tx1"/>
                </a:solidFill>
              </a:rPr>
              <a:t>4</a:t>
            </a:r>
            <a:r>
              <a:rPr lang="ko-KR" altLang="en-US" sz="3600" dirty="0">
                <a:solidFill>
                  <a:schemeClr val="tx1"/>
                </a:solidFill>
              </a:rPr>
              <a:t>월 </a:t>
            </a:r>
            <a:r>
              <a:rPr lang="en-US" altLang="ko-KR" sz="3600" dirty="0">
                <a:solidFill>
                  <a:schemeClr val="tx1"/>
                </a:solidFill>
              </a:rPr>
              <a:t>15</a:t>
            </a:r>
            <a:r>
              <a:rPr lang="ko-KR" altLang="en-US" sz="3600" dirty="0">
                <a:solidFill>
                  <a:schemeClr val="tx1"/>
                </a:solidFill>
              </a:rPr>
              <a:t>일 국회의원 선거부터 </a:t>
            </a:r>
            <a:endParaRPr lang="en-US" altLang="ko-KR" sz="3600" dirty="0">
              <a:solidFill>
                <a:schemeClr val="tx1"/>
              </a:solidFill>
            </a:endParaRPr>
          </a:p>
          <a:p>
            <a:pPr algn="ctr"/>
            <a:r>
              <a:rPr lang="ko-KR" altLang="en-US" sz="3600" dirty="0">
                <a:solidFill>
                  <a:schemeClr val="tx1"/>
                </a:solidFill>
              </a:rPr>
              <a:t>한국의 만 </a:t>
            </a:r>
            <a:r>
              <a:rPr lang="en-US" altLang="ko-KR" sz="3600" dirty="0">
                <a:solidFill>
                  <a:schemeClr val="tx1"/>
                </a:solidFill>
              </a:rPr>
              <a:t>18</a:t>
            </a:r>
            <a:r>
              <a:rPr lang="ko-KR" altLang="en-US" sz="3600" dirty="0">
                <a:solidFill>
                  <a:schemeClr val="tx1"/>
                </a:solidFill>
              </a:rPr>
              <a:t>세 청년들도 투표권을 행사할 수 있도록 선거법이 바뀌었습니다</a:t>
            </a:r>
            <a:r>
              <a:rPr lang="en-US" altLang="ko-KR" sz="3600" dirty="0">
                <a:solidFill>
                  <a:schemeClr val="tx1"/>
                </a:solidFill>
              </a:rPr>
              <a:t>. </a:t>
            </a:r>
            <a:r>
              <a:rPr lang="ko-KR" altLang="en-US" sz="3600" dirty="0">
                <a:solidFill>
                  <a:schemeClr val="tx1"/>
                </a:solidFill>
              </a:rPr>
              <a:t>여기 소개된 영상은 </a:t>
            </a:r>
            <a:r>
              <a:rPr lang="en-US" altLang="ko-KR" sz="3600" dirty="0">
                <a:solidFill>
                  <a:schemeClr val="tx1"/>
                </a:solidFill>
              </a:rPr>
              <a:t>2018</a:t>
            </a:r>
            <a:r>
              <a:rPr lang="ko-KR" altLang="en-US" sz="3600" dirty="0">
                <a:solidFill>
                  <a:schemeClr val="tx1"/>
                </a:solidFill>
              </a:rPr>
              <a:t>년 이 문제를 놓고 열띤 토론을 벌이는 모습입니다</a:t>
            </a:r>
            <a:r>
              <a:rPr lang="en-US" altLang="ko-KR" sz="3600" dirty="0">
                <a:solidFill>
                  <a:schemeClr val="tx1"/>
                </a:solidFill>
              </a:rPr>
              <a:t>.</a:t>
            </a:r>
            <a:r>
              <a:rPr lang="ko-KR" altLang="en-US" sz="3600" dirty="0">
                <a:solidFill>
                  <a:schemeClr val="tx1"/>
                </a:solidFill>
              </a:rPr>
              <a:t> 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786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AFF86A6-6D46-4D68-9A17-A527A87AC3F9}"/>
              </a:ext>
            </a:extLst>
          </p:cNvPr>
          <p:cNvSpPr/>
          <p:nvPr/>
        </p:nvSpPr>
        <p:spPr>
          <a:xfrm>
            <a:off x="609600" y="289281"/>
            <a:ext cx="5963920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128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문화 읽기 </a:t>
            </a:r>
            <a:r>
              <a:rPr lang="en-US" altLang="ko-KR" sz="3200" dirty="0">
                <a:latin typeface="+mn-ea"/>
              </a:rPr>
              <a:t>‘</a:t>
            </a:r>
            <a:r>
              <a:rPr lang="ko-KR" altLang="en-US" sz="3200" dirty="0">
                <a:latin typeface="+mn-ea"/>
              </a:rPr>
              <a:t>토론 문화</a:t>
            </a:r>
            <a:r>
              <a:rPr lang="en-US" altLang="ko-KR" sz="3200" dirty="0">
                <a:latin typeface="+mn-ea"/>
              </a:rPr>
              <a:t>’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293C6C-716A-45A9-B0B6-D7F364394713}"/>
              </a:ext>
            </a:extLst>
          </p:cNvPr>
          <p:cNvSpPr txBox="1"/>
          <p:nvPr/>
        </p:nvSpPr>
        <p:spPr>
          <a:xfrm>
            <a:off x="609600" y="1103645"/>
            <a:ext cx="1100328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부모님이나 친구들이 생각이나 의견을 직접적으로 표현해서 기분 나빴던 적이 있나요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어떤 표현이 기분 나쁘게 들렸어요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 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3AC7FAD-DC13-45A1-92D7-C6E9E3B26F47}"/>
              </a:ext>
            </a:extLst>
          </p:cNvPr>
          <p:cNvGrpSpPr/>
          <p:nvPr/>
        </p:nvGrpSpPr>
        <p:grpSpPr>
          <a:xfrm>
            <a:off x="487680" y="3484223"/>
            <a:ext cx="1757680" cy="1892432"/>
            <a:chOff x="603158" y="4725097"/>
            <a:chExt cx="1728521" cy="1836632"/>
          </a:xfrm>
        </p:grpSpPr>
        <p:pic>
          <p:nvPicPr>
            <p:cNvPr id="13" name="Picture 2" descr="School Clipart School Reading Book">
              <a:extLst>
                <a:ext uri="{FF2B5EF4-FFF2-40B4-BE49-F238E27FC236}">
                  <a16:creationId xmlns:a16="http://schemas.microsoft.com/office/drawing/2014/main" id="{06C11BD1-E1AF-4F4E-A88D-185AE712E8F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935" b="94273" l="10000" r="90000">
                          <a14:foregroundMark x1="17955" y1="13746" x2="19205" y2="17755"/>
                          <a14:foregroundMark x1="23295" y1="14662" x2="25455" y2="15578"/>
                          <a14:foregroundMark x1="33409" y1="15693" x2="36023" y2="16151"/>
                          <a14:foregroundMark x1="29886" y1="15578" x2="30227" y2="16151"/>
                          <a14:foregroundMark x1="44318" y1="9049" x2="45114" y2="9049"/>
                          <a14:foregroundMark x1="26818" y1="17640" x2="26818" y2="17640"/>
                          <a14:foregroundMark x1="28068" y1="17640" x2="30341" y2="19129"/>
                          <a14:foregroundMark x1="29545" y1="14548" x2="36477" y2="13631"/>
                          <a14:foregroundMark x1="36477" y1="13631" x2="36477" y2="13631"/>
                          <a14:foregroundMark x1="37386" y1="15464" x2="43523" y2="14777"/>
                          <a14:foregroundMark x1="46364" y1="13631" x2="55227" y2="13631"/>
                          <a14:foregroundMark x1="55227" y1="13631" x2="59318" y2="13631"/>
                          <a14:foregroundMark x1="50795" y1="10653" x2="59545" y2="13173"/>
                          <a14:foregroundMark x1="61477" y1="12257" x2="68409" y2="11455"/>
                          <a14:foregroundMark x1="58636" y1="10538" x2="62614" y2="9966"/>
                          <a14:foregroundMark x1="54432" y1="15006" x2="62386" y2="15120"/>
                          <a14:foregroundMark x1="65114" y1="13517" x2="70114" y2="14548"/>
                          <a14:foregroundMark x1="61818" y1="12486" x2="70455" y2="13173"/>
                          <a14:foregroundMark x1="82386" y1="9622" x2="82386" y2="10653"/>
                          <a14:foregroundMark x1="12045" y1="42497" x2="13182" y2="45934"/>
                          <a14:foregroundMark x1="11364" y1="88431" x2="11364" y2="88431"/>
                          <a14:foregroundMark x1="21250" y1="94273" x2="21250" y2="94273"/>
                          <a14:foregroundMark x1="74432" y1="13288" x2="74432" y2="13288"/>
                          <a14:foregroundMark x1="77955" y1="11798" x2="77955" y2="11798"/>
                          <a14:foregroundMark x1="73977" y1="13173" x2="75455" y2="12944"/>
                          <a14:foregroundMark x1="77500" y1="12600" x2="77841" y2="126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18" t="4320" r="7224" b="2963"/>
            <a:stretch/>
          </p:blipFill>
          <p:spPr bwMode="auto">
            <a:xfrm>
              <a:off x="603158" y="4725097"/>
              <a:ext cx="1728521" cy="18366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D0085E5-756C-4112-809F-7F8D1B1D5267}"/>
                </a:ext>
              </a:extLst>
            </p:cNvPr>
            <p:cNvSpPr txBox="1"/>
            <p:nvPr/>
          </p:nvSpPr>
          <p:spPr>
            <a:xfrm>
              <a:off x="906058" y="6155765"/>
              <a:ext cx="1270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</a:t>
              </a:r>
              <a:r>
                <a:rPr lang="en-US" sz="1000" dirty="0" err="1"/>
                <a:t>clipart.email</a:t>
              </a:r>
              <a:endParaRPr lang="en-US" sz="1000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979D244-BD8D-42CE-9270-723DA5322874}"/>
              </a:ext>
            </a:extLst>
          </p:cNvPr>
          <p:cNvSpPr txBox="1"/>
          <p:nvPr/>
        </p:nvSpPr>
        <p:spPr>
          <a:xfrm>
            <a:off x="2468880" y="2953374"/>
            <a:ext cx="924560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상대방이 기분 나쁘지 않게 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‘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돌려서 하는 말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’,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간접 표현에 대한 글이에요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D74C58-FE96-4C4D-99F6-34146DEA4E50}"/>
              </a:ext>
            </a:extLst>
          </p:cNvPr>
          <p:cNvSpPr txBox="1"/>
          <p:nvPr/>
        </p:nvSpPr>
        <p:spPr>
          <a:xfrm>
            <a:off x="2468880" y="4133114"/>
            <a:ext cx="972312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어머니께 방 청소를 부탁할 때 어떻게 말하면 좋을까요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?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80FED7-6609-4D11-89E4-2F0934BDBD81}"/>
              </a:ext>
            </a:extLst>
          </p:cNvPr>
          <p:cNvSpPr txBox="1"/>
          <p:nvPr/>
        </p:nvSpPr>
        <p:spPr>
          <a:xfrm>
            <a:off x="2468880" y="4764351"/>
            <a:ext cx="972312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찬반 토론 중 친구가 나와 아주 다른 의견을 말했을 때 나는 어떻게 말을 하는 것이 좋을까요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?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 </a:t>
            </a:r>
            <a:endParaRPr lang="en-US" sz="30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" name="Arrow: Pentagon 1">
            <a:extLst>
              <a:ext uri="{FF2B5EF4-FFF2-40B4-BE49-F238E27FC236}">
                <a16:creationId xmlns:a16="http://schemas.microsoft.com/office/drawing/2014/main" id="{F661D009-61E6-40A2-8792-3785C3F31EBD}"/>
              </a:ext>
            </a:extLst>
          </p:cNvPr>
          <p:cNvSpPr/>
          <p:nvPr/>
        </p:nvSpPr>
        <p:spPr>
          <a:xfrm>
            <a:off x="0" y="2522237"/>
            <a:ext cx="2733040" cy="726091"/>
          </a:xfrm>
          <a:prstGeom prst="homePlat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간접 화법</a:t>
            </a:r>
            <a:endParaRPr lang="en-US" sz="3200" b="1" dirty="0"/>
          </a:p>
        </p:txBody>
      </p:sp>
      <p:sp>
        <p:nvSpPr>
          <p:cNvPr id="18" name="Arrow: Pentagon 17">
            <a:extLst>
              <a:ext uri="{FF2B5EF4-FFF2-40B4-BE49-F238E27FC236}">
                <a16:creationId xmlns:a16="http://schemas.microsoft.com/office/drawing/2014/main" id="{684C3F00-E9CB-4DFC-A76D-A7B07437C4EA}"/>
              </a:ext>
            </a:extLst>
          </p:cNvPr>
          <p:cNvSpPr/>
          <p:nvPr/>
        </p:nvSpPr>
        <p:spPr>
          <a:xfrm flipH="1">
            <a:off x="9458960" y="258441"/>
            <a:ext cx="2733040" cy="726091"/>
          </a:xfrm>
          <a:prstGeom prst="homePlate">
            <a:avLst/>
          </a:prstGeom>
          <a:solidFill>
            <a:srgbClr val="F45A2A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직접 화법</a:t>
            </a:r>
            <a:endParaRPr lang="en-US" sz="3200" b="1" dirty="0"/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80896D85-4F31-447B-A0EC-AEF88A87EA9E}"/>
              </a:ext>
            </a:extLst>
          </p:cNvPr>
          <p:cNvSpPr/>
          <p:nvPr/>
        </p:nvSpPr>
        <p:spPr>
          <a:xfrm>
            <a:off x="9265920" y="1269454"/>
            <a:ext cx="2936240" cy="1844872"/>
          </a:xfrm>
          <a:prstGeom prst="wedgeEllipseCallout">
            <a:avLst>
              <a:gd name="adj1" fmla="val -21274"/>
              <a:gd name="adj2" fmla="val -72557"/>
            </a:avLst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chemeClr val="tx1"/>
                </a:solidFill>
              </a:rPr>
              <a:t>방 청소 좀 해라</a:t>
            </a:r>
            <a:r>
              <a:rPr lang="en-US" altLang="ko-KR" sz="3600" b="1" dirty="0">
                <a:solidFill>
                  <a:schemeClr val="tx1"/>
                </a:solidFill>
              </a:rPr>
              <a:t>!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DA96FCC4-10CF-4BAE-BE4E-5071CF4D2460}"/>
              </a:ext>
            </a:extLst>
          </p:cNvPr>
          <p:cNvSpPr/>
          <p:nvPr/>
        </p:nvSpPr>
        <p:spPr>
          <a:xfrm>
            <a:off x="2733040" y="2724886"/>
            <a:ext cx="5323840" cy="2204730"/>
          </a:xfrm>
          <a:prstGeom prst="wedgeEllipseCallout">
            <a:avLst>
              <a:gd name="adj1" fmla="val -55891"/>
              <a:gd name="adj2" fmla="val -4484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/>
              <a:t>방이 잘 정리 되면 공부도 더 잘 될 거야</a:t>
            </a:r>
            <a:r>
              <a:rPr lang="en-US" altLang="ko-KR" sz="3600" b="1" dirty="0"/>
              <a:t>!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178708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6" grpId="0"/>
      <p:bldP spid="17" grpId="0"/>
      <p:bldP spid="3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AFF86A6-6D46-4D68-9A17-A527A87AC3F9}"/>
              </a:ext>
            </a:extLst>
          </p:cNvPr>
          <p:cNvSpPr/>
          <p:nvPr/>
        </p:nvSpPr>
        <p:spPr>
          <a:xfrm>
            <a:off x="623882" y="1206305"/>
            <a:ext cx="2082800" cy="889577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ko-KR" altLang="en-US" sz="3000" dirty="0">
                <a:latin typeface="+mn-ea"/>
              </a:rPr>
              <a:t>간접 표현</a:t>
            </a:r>
            <a:endParaRPr lang="en-US" sz="3000" dirty="0"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11A84F5-A85E-4456-83AA-9A5766C23633}"/>
              </a:ext>
            </a:extLst>
          </p:cNvPr>
          <p:cNvSpPr txBox="1"/>
          <p:nvPr/>
        </p:nvSpPr>
        <p:spPr>
          <a:xfrm>
            <a:off x="345440" y="2167316"/>
            <a:ext cx="2468879" cy="2112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ko-KR" altLang="en-US" sz="2800" dirty="0">
                <a:solidFill>
                  <a:srgbClr val="002060"/>
                </a:solidFill>
                <a:latin typeface="+mn-ea"/>
              </a:rPr>
              <a:t>말하는 사람과 듣는 사람의 태도를 눈여겨 보세요</a:t>
            </a:r>
            <a:r>
              <a:rPr lang="en-US" altLang="ko-KR" sz="2800" dirty="0">
                <a:solidFill>
                  <a:srgbClr val="002060"/>
                </a:solidFill>
                <a:latin typeface="+mn-ea"/>
              </a:rPr>
              <a:t>.</a:t>
            </a:r>
            <a:endParaRPr lang="en-US" sz="28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CBA14D2-9D7C-4D57-A224-924432A2A655}"/>
              </a:ext>
            </a:extLst>
          </p:cNvPr>
          <p:cNvSpPr/>
          <p:nvPr/>
        </p:nvSpPr>
        <p:spPr>
          <a:xfrm>
            <a:off x="1321011" y="5063512"/>
            <a:ext cx="14933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hlinkClick r:id="rId3"/>
              </a:rPr>
              <a:t>https://www.youtube.com/watch?v=vw79VpdaS6Q</a:t>
            </a:r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B5CF2C-9D0F-4ECC-BEA9-051930E2C4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4319" y="1239468"/>
            <a:ext cx="8788401" cy="49434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6C32061-4F95-4447-9223-2012C261C8CA}"/>
              </a:ext>
            </a:extLst>
          </p:cNvPr>
          <p:cNvSpPr txBox="1"/>
          <p:nvPr/>
        </p:nvSpPr>
        <p:spPr>
          <a:xfrm>
            <a:off x="623882" y="212370"/>
            <a:ext cx="1094423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5800" b="1" dirty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solidFill>
                  <a:srgbClr val="002060"/>
                </a:solidFill>
              </a:rPr>
              <a:t>기분 나쁘지 않게 의견 말하기</a:t>
            </a:r>
            <a:endParaRPr lang="en-US" sz="5800" b="1" dirty="0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697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A054F46C-7419-4BB9-8C85-38FCF03F57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Cylinder 2">
            <a:extLst>
              <a:ext uri="{FF2B5EF4-FFF2-40B4-BE49-F238E27FC236}">
                <a16:creationId xmlns:a16="http://schemas.microsoft.com/office/drawing/2014/main" id="{4254E775-D065-4C50-9EAC-D10E2F8A1177}"/>
              </a:ext>
            </a:extLst>
          </p:cNvPr>
          <p:cNvSpPr/>
          <p:nvPr/>
        </p:nvSpPr>
        <p:spPr>
          <a:xfrm>
            <a:off x="609600" y="355600"/>
            <a:ext cx="2204720" cy="1615440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선생님의 문화 노트</a:t>
            </a:r>
            <a:endParaRPr lang="en-US" sz="3200" b="1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2ED376B-3C37-413D-BD6B-EC368955DE4F}"/>
              </a:ext>
            </a:extLst>
          </p:cNvPr>
          <p:cNvGrpSpPr/>
          <p:nvPr/>
        </p:nvGrpSpPr>
        <p:grpSpPr>
          <a:xfrm>
            <a:off x="4094482" y="71120"/>
            <a:ext cx="8097518" cy="6182943"/>
            <a:chOff x="2936241" y="0"/>
            <a:chExt cx="8097518" cy="6182943"/>
          </a:xfrm>
        </p:grpSpPr>
        <p:pic>
          <p:nvPicPr>
            <p:cNvPr id="7170" name="Picture 2" descr="Notepad Clipart Black And White">
              <a:extLst>
                <a:ext uri="{FF2B5EF4-FFF2-40B4-BE49-F238E27FC236}">
                  <a16:creationId xmlns:a16="http://schemas.microsoft.com/office/drawing/2014/main" id="{CE6708FA-73AD-4D7D-9AB1-10278AF1CD6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1000" b="87462" l="17308" r="82538">
                          <a14:foregroundMark x1="21462" y1="16538" x2="18231" y2="19615"/>
                          <a14:foregroundMark x1="24923" y1="11615" x2="23538" y2="11615"/>
                          <a14:foregroundMark x1="17769" y1="17231" x2="23846" y2="16692"/>
                          <a14:foregroundMark x1="24154" y1="11462" x2="23538" y2="15000"/>
                          <a14:foregroundMark x1="24000" y1="12538" x2="25769" y2="14615"/>
                          <a14:foregroundMark x1="29000" y1="11462" x2="26231" y2="16231"/>
                          <a14:foregroundMark x1="28923" y1="12231" x2="30538" y2="16538"/>
                          <a14:foregroundMark x1="30846" y1="16692" x2="36615" y2="15462"/>
                          <a14:foregroundMark x1="36769" y1="11462" x2="36462" y2="15615"/>
                          <a14:foregroundMark x1="36154" y1="11000" x2="38692" y2="16077"/>
                          <a14:foregroundMark x1="17308" y1="68077" x2="18692" y2="75308"/>
                          <a14:foregroundMark x1="18692" y1="75308" x2="17923" y2="80846"/>
                          <a14:foregroundMark x1="17769" y1="58846" x2="18231" y2="71000"/>
                          <a14:foregroundMark x1="17923" y1="82308" x2="33462" y2="84538"/>
                          <a14:foregroundMark x1="17615" y1="81385" x2="24615" y2="83615"/>
                          <a14:foregroundMark x1="24615" y1="83615" x2="32000" y2="82308"/>
                          <a14:foregroundMark x1="32000" y1="82308" x2="53385" y2="85231"/>
                          <a14:foregroundMark x1="53385" y1="85231" x2="55538" y2="85077"/>
                          <a14:foregroundMark x1="18692" y1="82000" x2="25923" y2="82154"/>
                          <a14:foregroundMark x1="25923" y1="82154" x2="33615" y2="81846"/>
                          <a14:foregroundMark x1="33615" y1="81846" x2="41154" y2="82615"/>
                          <a14:foregroundMark x1="41154" y1="82615" x2="48385" y2="82308"/>
                          <a14:foregroundMark x1="48385" y1="82308" x2="48615" y2="82308"/>
                          <a14:foregroundMark x1="50385" y1="81385" x2="59385" y2="82769"/>
                          <a14:foregroundMark x1="56769" y1="81231" x2="71000" y2="85231"/>
                          <a14:foregroundMark x1="71000" y1="85231" x2="75385" y2="84923"/>
                          <a14:foregroundMark x1="76308" y1="82462" x2="82077" y2="81692"/>
                          <a14:foregroundMark x1="53000" y1="87462" x2="42692" y2="85538"/>
                          <a14:foregroundMark x1="82538" y1="59923" x2="82385" y2="63154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93" t="8689" r="15293" b="8764"/>
            <a:stretch/>
          </p:blipFill>
          <p:spPr bwMode="auto">
            <a:xfrm>
              <a:off x="2936241" y="0"/>
              <a:ext cx="7920846" cy="61829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16F4FC9-3E1B-4EE1-8722-73E2AA35D9C9}"/>
                </a:ext>
              </a:extLst>
            </p:cNvPr>
            <p:cNvSpPr txBox="1"/>
            <p:nvPr/>
          </p:nvSpPr>
          <p:spPr>
            <a:xfrm>
              <a:off x="9117630" y="5128728"/>
              <a:ext cx="19161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</a:t>
              </a:r>
              <a:r>
                <a:rPr lang="en-US" sz="1000" dirty="0" err="1"/>
                <a:t>clipart.email</a:t>
              </a:r>
              <a:endParaRPr lang="en-US" sz="1000" dirty="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CC07743-55F7-416A-AB20-4F8A63B04F20}"/>
              </a:ext>
            </a:extLst>
          </p:cNvPr>
          <p:cNvSpPr txBox="1"/>
          <p:nvPr/>
        </p:nvSpPr>
        <p:spPr>
          <a:xfrm>
            <a:off x="4683760" y="1032703"/>
            <a:ext cx="6847840" cy="4180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dirty="0"/>
              <a:t>나라마다 간접표현 방식이 있다</a:t>
            </a:r>
            <a:r>
              <a:rPr lang="en-US" altLang="ko-KR" sz="2800" dirty="0"/>
              <a:t>. </a:t>
            </a:r>
            <a:r>
              <a:rPr lang="ko-KR" altLang="en-US" sz="2800" dirty="0"/>
              <a:t>다른 사람에게 부탁하거나 충고할 때는 직접적으로 말하는 것보다는 돌려서 말하는 간접표현 방식이 더 효과적이다</a:t>
            </a:r>
            <a:r>
              <a:rPr lang="en-US" altLang="ko-KR" sz="2800" dirty="0"/>
              <a:t>. </a:t>
            </a:r>
            <a:r>
              <a:rPr lang="ko-KR" altLang="en-US" sz="2800" dirty="0"/>
              <a:t>그러나 </a:t>
            </a:r>
            <a:r>
              <a:rPr lang="en-US" altLang="ko-KR" sz="2800" dirty="0"/>
              <a:t>‘</a:t>
            </a:r>
            <a:r>
              <a:rPr lang="ko-KR" altLang="en-US" sz="2800" dirty="0"/>
              <a:t>괜찮은 것 같다</a:t>
            </a:r>
            <a:r>
              <a:rPr lang="en-US" altLang="ko-KR" sz="2800" dirty="0"/>
              <a:t>’</a:t>
            </a:r>
            <a:r>
              <a:rPr lang="ko-KR" altLang="en-US" sz="2800" dirty="0"/>
              <a:t>처럼 지나친 간접표현은 적절하지 않다</a:t>
            </a:r>
            <a:r>
              <a:rPr lang="en-US" altLang="ko-KR" sz="2800" dirty="0"/>
              <a:t>. </a:t>
            </a:r>
            <a:r>
              <a:rPr lang="ko-KR" altLang="en-US" sz="2800" dirty="0"/>
              <a:t>때로는 자신의 생각을 분명하게 전달해서 오해가 생기지 않도록 해야 한다</a:t>
            </a:r>
            <a:r>
              <a:rPr lang="en-US" altLang="ko-KR" sz="2800" dirty="0"/>
              <a:t>. </a:t>
            </a:r>
            <a:endParaRPr lang="en-US" sz="2800" dirty="0"/>
          </a:p>
        </p:txBody>
      </p:sp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B43296F6-2C4D-4359-A475-BC635012D59C}"/>
              </a:ext>
            </a:extLst>
          </p:cNvPr>
          <p:cNvSpPr/>
          <p:nvPr/>
        </p:nvSpPr>
        <p:spPr>
          <a:xfrm>
            <a:off x="71120" y="2367280"/>
            <a:ext cx="4435968" cy="3078789"/>
          </a:xfrm>
          <a:prstGeom prst="cloudCallout">
            <a:avLst>
              <a:gd name="adj1" fmla="val 49372"/>
              <a:gd name="adj2" fmla="val 39931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600" dirty="0"/>
              <a:t>잘 모르겠지만 괜찮은 것 같아요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11" name="Multiplication Sign 10">
            <a:extLst>
              <a:ext uri="{FF2B5EF4-FFF2-40B4-BE49-F238E27FC236}">
                <a16:creationId xmlns:a16="http://schemas.microsoft.com/office/drawing/2014/main" id="{79712E68-9C50-448C-8A03-EE002D1347C2}"/>
              </a:ext>
            </a:extLst>
          </p:cNvPr>
          <p:cNvSpPr/>
          <p:nvPr/>
        </p:nvSpPr>
        <p:spPr>
          <a:xfrm>
            <a:off x="944881" y="1857691"/>
            <a:ext cx="2204720" cy="384048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80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8043DB-CC41-41BE-92B0-99748B66E0E2}"/>
              </a:ext>
            </a:extLst>
          </p:cNvPr>
          <p:cNvSpPr txBox="1"/>
          <p:nvPr/>
        </p:nvSpPr>
        <p:spPr>
          <a:xfrm>
            <a:off x="3667760" y="311411"/>
            <a:ext cx="66442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latin typeface="+mn-ea"/>
              </a:rPr>
              <a:t>하루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한</a:t>
            </a:r>
            <a:r>
              <a:rPr lang="ko-KR" altLang="en-US" sz="4000" b="1" dirty="0">
                <a:latin typeface="+mn-ea"/>
              </a:rPr>
              <a:t> 개 오늘의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질문</a:t>
            </a:r>
            <a:endParaRPr lang="en-US" sz="4000" b="1" dirty="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4177CB-36DB-40BC-9C11-86EBA4EC79AF}"/>
              </a:ext>
            </a:extLst>
          </p:cNvPr>
          <p:cNvGrpSpPr/>
          <p:nvPr/>
        </p:nvGrpSpPr>
        <p:grpSpPr>
          <a:xfrm>
            <a:off x="10532546" y="339090"/>
            <a:ext cx="1270380" cy="2393672"/>
            <a:chOff x="10278152" y="217170"/>
            <a:chExt cx="1270380" cy="2393672"/>
          </a:xfrm>
        </p:grpSpPr>
        <p:pic>
          <p:nvPicPr>
            <p:cNvPr id="6" name="Picture 2" descr="Ask a stupid question day - Clip Art Library">
              <a:extLst>
                <a:ext uri="{FF2B5EF4-FFF2-40B4-BE49-F238E27FC236}">
                  <a16:creationId xmlns:a16="http://schemas.microsoft.com/office/drawing/2014/main" id="{6F6DEFAD-550E-41B3-BEAC-D5A318D4C2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8152" y="217170"/>
              <a:ext cx="1270380" cy="2038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B87FA9-1AE1-462B-9F38-49FECFA73201}"/>
                </a:ext>
              </a:extLst>
            </p:cNvPr>
            <p:cNvSpPr txBox="1"/>
            <p:nvPr/>
          </p:nvSpPr>
          <p:spPr>
            <a:xfrm rot="15780839">
              <a:off x="9617632" y="1558091"/>
              <a:ext cx="18592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©clipart-library.com</a:t>
              </a:r>
            </a:p>
          </p:txBody>
        </p:sp>
      </p:grpSp>
      <p:pic>
        <p:nvPicPr>
          <p:cNvPr id="8" name="Picture 4" descr="Question Of The Day Clipart">
            <a:extLst>
              <a:ext uri="{FF2B5EF4-FFF2-40B4-BE49-F238E27FC236}">
                <a16:creationId xmlns:a16="http://schemas.microsoft.com/office/drawing/2014/main" id="{E4508B44-DFDB-4F3B-B840-A7992A8B6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59" b="94970" l="4167" r="96065">
                        <a14:foregroundMark x1="9259" y1="4438" x2="9259" y2="4438"/>
                        <a14:foregroundMark x1="11806" y1="4142" x2="11806" y2="4142"/>
                        <a14:foregroundMark x1="6019" y1="5030" x2="6019" y2="5030"/>
                        <a14:foregroundMark x1="4398" y1="10059" x2="4398" y2="10059"/>
                        <a14:foregroundMark x1="4167" y1="78698" x2="4167" y2="78698"/>
                        <a14:foregroundMark x1="12500" y1="95266" x2="12500" y2="95266"/>
                        <a14:foregroundMark x1="80787" y1="95266" x2="80787" y2="95266"/>
                        <a14:foregroundMark x1="94444" y1="95562" x2="94444" y2="95562"/>
                        <a14:foregroundMark x1="95833" y1="89349" x2="95833" y2="89349"/>
                        <a14:foregroundMark x1="96065" y1="18639" x2="96065" y2="18639"/>
                        <a14:foregroundMark x1="92130" y1="5621" x2="92130" y2="5621"/>
                        <a14:foregroundMark x1="26620" y1="4734" x2="26620" y2="4438"/>
                        <a14:foregroundMark x1="29861" y1="5325" x2="29861" y2="5325"/>
                        <a14:foregroundMark x1="33333" y1="4734" x2="33333" y2="4734"/>
                        <a14:foregroundMark x1="36111" y1="5325" x2="36111" y2="5325"/>
                        <a14:foregroundMark x1="40278" y1="5325" x2="40278" y2="5325"/>
                        <a14:foregroundMark x1="41898" y1="4438" x2="42593" y2="4438"/>
                        <a14:foregroundMark x1="45602" y1="4438" x2="45602" y2="4438"/>
                        <a14:foregroundMark x1="50694" y1="5325" x2="50694" y2="5325"/>
                        <a14:foregroundMark x1="53935" y1="5325" x2="53935" y2="5325"/>
                        <a14:foregroundMark x1="57176" y1="4734" x2="57176" y2="4734"/>
                        <a14:foregroundMark x1="59259" y1="5325" x2="59259" y2="5325"/>
                        <a14:foregroundMark x1="4398" y1="33432" x2="4398" y2="42899"/>
                        <a14:foregroundMark x1="25000" y1="5325" x2="31944" y2="4438"/>
                        <a14:foregroundMark x1="31250" y1="5325" x2="37500" y2="4142"/>
                        <a14:backgroundMark x1="18287" y1="19527" x2="18287" y2="19527"/>
                        <a14:backgroundMark x1="18981" y1="19527" x2="32639" y2="23373"/>
                        <a14:backgroundMark x1="32639" y1="23373" x2="20370" y2="31657"/>
                        <a14:backgroundMark x1="20370" y1="31657" x2="34954" y2="30769"/>
                        <a14:backgroundMark x1="41204" y1="22485" x2="53241" y2="22781"/>
                        <a14:backgroundMark x1="53241" y1="22781" x2="41435" y2="29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22" y="1358266"/>
            <a:ext cx="9502378" cy="474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18207F-5BB4-4C25-A363-3B2695F4FEEC}"/>
              </a:ext>
            </a:extLst>
          </p:cNvPr>
          <p:cNvSpPr txBox="1"/>
          <p:nvPr/>
        </p:nvSpPr>
        <p:spPr>
          <a:xfrm>
            <a:off x="1864968" y="2143956"/>
            <a:ext cx="7900486" cy="29919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200" dirty="0">
                <a:latin typeface="+mn-ea"/>
              </a:rPr>
              <a:t>최근에 겪은 일이나 접한 뉴스</a:t>
            </a:r>
            <a:r>
              <a:rPr lang="en-US" altLang="ko-KR" sz="3200" dirty="0">
                <a:latin typeface="+mn-ea"/>
              </a:rPr>
              <a:t>, </a:t>
            </a:r>
            <a:r>
              <a:rPr lang="ko-KR" altLang="en-US" sz="3200" dirty="0">
                <a:latin typeface="+mn-ea"/>
              </a:rPr>
              <a:t>사회 문제 중에서 친구들과 토론하고 싶은 주제가 있나요</a:t>
            </a:r>
            <a:r>
              <a:rPr lang="en-US" altLang="ko-KR" sz="3200" dirty="0">
                <a:latin typeface="+mn-ea"/>
              </a:rPr>
              <a:t>? </a:t>
            </a:r>
            <a:r>
              <a:rPr lang="ko-KR" altLang="en-US" sz="3200" dirty="0">
                <a:latin typeface="+mn-ea"/>
              </a:rPr>
              <a:t>왜 그 문제에 관심이 가는지</a:t>
            </a:r>
            <a:r>
              <a:rPr lang="en-US" altLang="ko-KR" sz="3200" dirty="0">
                <a:latin typeface="+mn-ea"/>
              </a:rPr>
              <a:t>, </a:t>
            </a:r>
            <a:r>
              <a:rPr lang="ko-KR" altLang="en-US" sz="3200" dirty="0">
                <a:latin typeface="+mn-ea"/>
              </a:rPr>
              <a:t>그 문제에 대한 자신의 관점은 어떤지 쓰기 공책에 정리해 보세요</a:t>
            </a:r>
            <a:r>
              <a:rPr lang="en-US" altLang="ko-KR" sz="3200" dirty="0">
                <a:latin typeface="+mn-ea"/>
              </a:rPr>
              <a:t>. (</a:t>
            </a:r>
            <a:r>
              <a:rPr lang="ko-KR" altLang="en-US" sz="3200" dirty="0">
                <a:latin typeface="+mn-ea"/>
              </a:rPr>
              <a:t>숙제</a:t>
            </a:r>
            <a:r>
              <a:rPr lang="en-US" altLang="ko-KR" sz="3200" dirty="0">
                <a:latin typeface="+mn-ea"/>
              </a:rPr>
              <a:t>!)</a:t>
            </a:r>
            <a:endParaRPr lang="en-US" sz="3200" dirty="0">
              <a:latin typeface="+mn-ea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B11B4B2-3446-4FAA-AC5E-C7EFC4791652}"/>
              </a:ext>
            </a:extLst>
          </p:cNvPr>
          <p:cNvSpPr/>
          <p:nvPr/>
        </p:nvSpPr>
        <p:spPr>
          <a:xfrm>
            <a:off x="218243" y="127600"/>
            <a:ext cx="2173351" cy="2380049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워크북 숙제도 잊지 마세요</a:t>
            </a:r>
            <a:r>
              <a:rPr lang="en-US" altLang="ko-KR" sz="2800" dirty="0">
                <a:solidFill>
                  <a:schemeClr val="tx1"/>
                </a:solidFill>
              </a:rPr>
              <a:t>!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56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526092"/>
            <a:ext cx="12191999" cy="8455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b="1" dirty="0"/>
              <a:t>LINGT</a:t>
            </a:r>
            <a:r>
              <a:rPr lang="ko-KR" altLang="en-US" b="1" dirty="0"/>
              <a:t>을 이용한 말하기 숙제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ko-KR" sz="3200" dirty="0"/>
              <a:t>WWW.LINGT.COM </a:t>
            </a:r>
            <a:r>
              <a:rPr lang="ko-KR" altLang="en-US" sz="3200" dirty="0"/>
              <a:t>에서 </a:t>
            </a:r>
            <a:r>
              <a:rPr lang="en-US" altLang="ko-KR" sz="3200" dirty="0"/>
              <a:t>SIGN UP </a:t>
            </a:r>
            <a:r>
              <a:rPr lang="ko-KR" altLang="en-US" sz="3200" dirty="0"/>
              <a:t>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교사의 방 만들기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녹음</a:t>
            </a:r>
            <a:r>
              <a:rPr lang="en-US" altLang="ko-KR" sz="3200" dirty="0"/>
              <a:t>, </a:t>
            </a:r>
            <a:r>
              <a:rPr lang="ko-KR" altLang="en-US" sz="3200" dirty="0"/>
              <a:t>사진</a:t>
            </a:r>
            <a:r>
              <a:rPr lang="en-US" altLang="ko-KR" sz="3200" dirty="0"/>
              <a:t>, </a:t>
            </a:r>
            <a:r>
              <a:rPr lang="ko-KR" altLang="en-US" sz="3200" dirty="0"/>
              <a:t>영상</a:t>
            </a:r>
            <a:r>
              <a:rPr lang="en-US" altLang="ko-KR" sz="3200" dirty="0"/>
              <a:t>, </a:t>
            </a:r>
            <a:r>
              <a:rPr lang="ko-KR" altLang="en-US" sz="3200" dirty="0"/>
              <a:t>텍스트를 이용한 숙제 제시하기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교과서 녹음</a:t>
            </a:r>
            <a:r>
              <a:rPr lang="en-US" altLang="ko-KR" sz="3200" dirty="0"/>
              <a:t>, </a:t>
            </a:r>
            <a:r>
              <a:rPr lang="ko-KR" altLang="en-US" sz="3200" dirty="0"/>
              <a:t>의견 말하기 등의 숙제 가능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학생에게 링크 제공하기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총 </a:t>
            </a:r>
            <a:r>
              <a:rPr lang="en-US" altLang="ko-KR" sz="3200" dirty="0"/>
              <a:t>10</a:t>
            </a:r>
            <a:r>
              <a:rPr lang="ko-KR" altLang="en-US" sz="3200" dirty="0"/>
              <a:t>개의 말하기 숙제를 무료로 만들 수 있음</a:t>
            </a:r>
            <a:r>
              <a:rPr lang="en-US" altLang="ko-KR" sz="3200" dirty="0"/>
              <a:t> </a:t>
            </a:r>
            <a:endParaRPr lang="en-US" sz="32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E09C897-1142-4942-8AD7-C45BD064B70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69263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6"/>
            <a:ext cx="11887200" cy="53431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  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6-2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6-2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범용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https://www.youtube.com/watch?v=XPhMLEbAGQE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https://www.youtube.com/watch?v=vw79VpdaS6Q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https://www.clipart.email/clipart/presentation-clipart-png-78041.html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http://clipart-library.com/talking-cliparts.html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https://www.clipart.email/clipart/book-clipart-school-reading-177093.html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http://clipart-library.com/writing-book-cliparts.html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https://www.pngguru.com/free-transparent-background-png-clipart-nbjoa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7233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3E21C7-B69F-42AD-8C13-AC79E8235DA3}"/>
              </a:ext>
            </a:extLst>
          </p:cNvPr>
          <p:cNvSpPr txBox="1"/>
          <p:nvPr/>
        </p:nvSpPr>
        <p:spPr>
          <a:xfrm>
            <a:off x="618186" y="470745"/>
            <a:ext cx="10985679" cy="6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사람들이 무엇을 하고 있나요</a:t>
            </a:r>
            <a:r>
              <a:rPr lang="en-US" altLang="ko-KR" sz="3200" b="1" dirty="0">
                <a:latin typeface="+mn-ea"/>
              </a:rPr>
              <a:t>?</a:t>
            </a:r>
            <a:endParaRPr lang="en-US" sz="3200" b="1" dirty="0"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A51855-4E03-42D4-8C9A-DA6DE7FE94EB}"/>
              </a:ext>
            </a:extLst>
          </p:cNvPr>
          <p:cNvSpPr txBox="1"/>
          <p:nvPr/>
        </p:nvSpPr>
        <p:spPr>
          <a:xfrm>
            <a:off x="618185" y="1459982"/>
            <a:ext cx="7916215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한 사람이 생각을 말할 때 다른 사람들은 어떻게 하고 있나요</a:t>
            </a: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2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909E39-5333-461A-BD8B-AB2B357377B0}"/>
              </a:ext>
            </a:extLst>
          </p:cNvPr>
          <p:cNvSpPr txBox="1"/>
          <p:nvPr/>
        </p:nvSpPr>
        <p:spPr>
          <a:xfrm>
            <a:off x="618185" y="3323969"/>
            <a:ext cx="11360133" cy="6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00B050"/>
                </a:solidFill>
                <a:latin typeface="+mn-ea"/>
              </a:rPr>
              <a:t>여러분은 자신의 생각을 적극적으로 표현하는 편입니까</a:t>
            </a:r>
            <a:r>
              <a:rPr lang="en-US" altLang="ko-KR" sz="32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2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D4F7BA-14E3-43B9-B42A-7A50E578DF42}"/>
              </a:ext>
            </a:extLst>
          </p:cNvPr>
          <p:cNvSpPr txBox="1"/>
          <p:nvPr/>
        </p:nvSpPr>
        <p:spPr>
          <a:xfrm>
            <a:off x="618185" y="4178838"/>
            <a:ext cx="11573815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다른 사람이 여러분의 생각과 다른 주장을 하면 어떻게 반응합니까</a:t>
            </a:r>
            <a:r>
              <a:rPr lang="en-US" altLang="ko-KR" sz="3200" b="1" dirty="0">
                <a:solidFill>
                  <a:srgbClr val="FF0000"/>
                </a:solidFill>
                <a:latin typeface="+mn-ea"/>
              </a:rPr>
              <a:t>?</a:t>
            </a:r>
            <a:endParaRPr lang="en-US" sz="32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0D07E36-41DD-48EA-981A-A4F225E426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040" y="204300"/>
            <a:ext cx="3657278" cy="2813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04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B8F0C9-5169-4D44-8F8B-F8508E4F6F1A}"/>
              </a:ext>
            </a:extLst>
          </p:cNvPr>
          <p:cNvSpPr txBox="1"/>
          <p:nvPr/>
        </p:nvSpPr>
        <p:spPr>
          <a:xfrm>
            <a:off x="603160" y="385793"/>
            <a:ext cx="10985679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14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과에서는 어떤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주제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에 대해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토론하는 방법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에 대해 이야기할 거예요</a:t>
            </a: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200" b="1" dirty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8C19BDA-E10F-4F48-94A3-EDCF672A20D8}"/>
              </a:ext>
            </a:extLst>
          </p:cNvPr>
          <p:cNvGrpSpPr/>
          <p:nvPr/>
        </p:nvGrpSpPr>
        <p:grpSpPr>
          <a:xfrm>
            <a:off x="440012" y="2002093"/>
            <a:ext cx="5492840" cy="3880833"/>
            <a:chOff x="603160" y="2296734"/>
            <a:chExt cx="5066120" cy="3880833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3E3F528-EDAA-425F-AC85-EED7130A9FDB}"/>
                </a:ext>
              </a:extLst>
            </p:cNvPr>
            <p:cNvSpPr/>
            <p:nvPr/>
          </p:nvSpPr>
          <p:spPr>
            <a:xfrm>
              <a:off x="603160" y="3099087"/>
              <a:ext cx="5066120" cy="3078480"/>
            </a:xfrm>
            <a:prstGeom prst="roundRect">
              <a:avLst/>
            </a:prstGeom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여러 문제에 대해 의견을 제시할 수 있다</a:t>
              </a:r>
              <a:r>
                <a:rPr lang="en-US" altLang="ko-KR" sz="3200" dirty="0"/>
                <a:t>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여러 문제에 대해 토론할 수 있다</a:t>
              </a:r>
              <a:r>
                <a:rPr lang="en-US" altLang="ko-KR" sz="3200" dirty="0"/>
                <a:t>.</a:t>
              </a:r>
              <a:endParaRPr lang="en-US" sz="3200" dirty="0"/>
            </a:p>
          </p:txBody>
        </p:sp>
        <p:sp>
          <p:nvSpPr>
            <p:cNvPr id="19" name="Rectangle: Beveled 18">
              <a:extLst>
                <a:ext uri="{FF2B5EF4-FFF2-40B4-BE49-F238E27FC236}">
                  <a16:creationId xmlns:a16="http://schemas.microsoft.com/office/drawing/2014/main" id="{37FDC881-A840-4F63-914E-83CFCB6EB30F}"/>
                </a:ext>
              </a:extLst>
            </p:cNvPr>
            <p:cNvSpPr/>
            <p:nvPr/>
          </p:nvSpPr>
          <p:spPr>
            <a:xfrm>
              <a:off x="1706880" y="2296734"/>
              <a:ext cx="2712720" cy="802353"/>
            </a:xfrm>
            <a:prstGeom prst="bevel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/>
                <a:t>학습 목표</a:t>
              </a:r>
              <a:endParaRPr lang="en-US" sz="3200" b="1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4A2D691-336A-47B6-9532-8E27346C4DB1}"/>
              </a:ext>
            </a:extLst>
          </p:cNvPr>
          <p:cNvGrpSpPr/>
          <p:nvPr/>
        </p:nvGrpSpPr>
        <p:grpSpPr>
          <a:xfrm>
            <a:off x="6259148" y="2002093"/>
            <a:ext cx="5492840" cy="3880834"/>
            <a:chOff x="1063197" y="2296733"/>
            <a:chExt cx="4876695" cy="3880834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903420E-2957-4915-9FA1-3D1B55A65E76}"/>
                </a:ext>
              </a:extLst>
            </p:cNvPr>
            <p:cNvSpPr/>
            <p:nvPr/>
          </p:nvSpPr>
          <p:spPr>
            <a:xfrm>
              <a:off x="1063197" y="3099087"/>
              <a:ext cx="4876695" cy="3078480"/>
            </a:xfrm>
            <a:prstGeom prst="roundRect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주제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토론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어휘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토론 관련 어휘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문법</a:t>
              </a:r>
              <a:r>
                <a:rPr lang="en-US" altLang="ko-KR" sz="3200" dirty="0"/>
                <a:t>: 1. –</a:t>
              </a:r>
              <a:r>
                <a:rPr lang="ko-KR" altLang="en-US" sz="3200" dirty="0" err="1"/>
                <a:t>다고</a:t>
              </a:r>
              <a:r>
                <a:rPr lang="ko-KR" altLang="en-US" sz="3200" dirty="0"/>
                <a:t> 하더라도</a:t>
              </a:r>
              <a:endParaRPr lang="en-US" altLang="ko-KR" sz="3200" dirty="0"/>
            </a:p>
            <a:p>
              <a:r>
                <a:rPr lang="en-US" altLang="ko-KR" sz="3200" dirty="0"/>
                <a:t>            2. –</a:t>
              </a:r>
              <a:r>
                <a:rPr lang="ko-KR" altLang="en-US" sz="3200" dirty="0"/>
                <a:t>는데도 불구하고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문화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토론 문화</a:t>
              </a:r>
              <a:endParaRPr lang="en-US" sz="3200" dirty="0"/>
            </a:p>
          </p:txBody>
        </p:sp>
        <p:sp>
          <p:nvSpPr>
            <p:cNvPr id="22" name="Rectangle: Beveled 21">
              <a:extLst>
                <a:ext uri="{FF2B5EF4-FFF2-40B4-BE49-F238E27FC236}">
                  <a16:creationId xmlns:a16="http://schemas.microsoft.com/office/drawing/2014/main" id="{7725A541-62F5-45D6-B418-DEE41F32B913}"/>
                </a:ext>
              </a:extLst>
            </p:cNvPr>
            <p:cNvSpPr/>
            <p:nvPr/>
          </p:nvSpPr>
          <p:spPr>
            <a:xfrm>
              <a:off x="1894111" y="2296733"/>
              <a:ext cx="2712720" cy="802353"/>
            </a:xfrm>
            <a:prstGeom prst="bevel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 dirty="0"/>
                <a:t>학습 내용</a:t>
              </a:r>
              <a:endParaRPr lang="en-US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88CB804-1B31-4556-A066-2B4D6F821312}"/>
              </a:ext>
            </a:extLst>
          </p:cNvPr>
          <p:cNvSpPr/>
          <p:nvPr/>
        </p:nvSpPr>
        <p:spPr>
          <a:xfrm>
            <a:off x="603159" y="128784"/>
            <a:ext cx="2565044" cy="1049775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latin typeface="+mn-ea"/>
              </a:rPr>
              <a:t>130</a:t>
            </a:r>
            <a:r>
              <a:rPr lang="ko-KR" altLang="en-US" sz="3200" dirty="0">
                <a:latin typeface="+mn-ea"/>
              </a:rPr>
              <a:t>쪽 어휘 </a:t>
            </a:r>
            <a:r>
              <a:rPr lang="en-US" altLang="ko-KR" sz="2400" dirty="0">
                <a:latin typeface="+mn-ea"/>
              </a:rPr>
              <a:t>Vocabulary</a:t>
            </a:r>
            <a:endParaRPr lang="en-US" sz="3200" dirty="0"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6F58BE-FE99-433C-B2AA-B47053191269}"/>
              </a:ext>
            </a:extLst>
          </p:cNvPr>
          <p:cNvSpPr txBox="1"/>
          <p:nvPr/>
        </p:nvSpPr>
        <p:spPr>
          <a:xfrm>
            <a:off x="3352800" y="196870"/>
            <a:ext cx="8236041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토론장에 있는 사람들은 다음의 세 부류로 나눌 수 있어요</a:t>
            </a:r>
            <a:r>
              <a:rPr lang="en-US" altLang="ko-KR" sz="2800" dirty="0">
                <a:latin typeface="+mn-ea"/>
              </a:rPr>
              <a:t>. </a:t>
            </a:r>
            <a:endParaRPr lang="en-US" sz="2800" dirty="0">
              <a:latin typeface="+mn-ea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F522F38-195A-437D-92E2-FA3593607666}"/>
              </a:ext>
            </a:extLst>
          </p:cNvPr>
          <p:cNvGrpSpPr/>
          <p:nvPr/>
        </p:nvGrpSpPr>
        <p:grpSpPr>
          <a:xfrm>
            <a:off x="617361" y="3547090"/>
            <a:ext cx="4147679" cy="2134505"/>
            <a:chOff x="452801" y="1697861"/>
            <a:chExt cx="4212403" cy="200636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EF3F230-6B6F-4BD8-9B9A-AC130F63B1FA}"/>
                </a:ext>
              </a:extLst>
            </p:cNvPr>
            <p:cNvSpPr/>
            <p:nvPr/>
          </p:nvSpPr>
          <p:spPr>
            <a:xfrm>
              <a:off x="452801" y="2277512"/>
              <a:ext cx="4212403" cy="1426715"/>
            </a:xfrm>
            <a:prstGeom prst="rect">
              <a:avLst/>
            </a:prstGeom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3200" dirty="0"/>
                <a:t>사회자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청중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토론자</a:t>
              </a:r>
              <a:endParaRPr lang="en-US" sz="320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44E21B6-4C6B-4FDC-8E62-0A4F4751559A}"/>
                </a:ext>
              </a:extLst>
            </p:cNvPr>
            <p:cNvSpPr/>
            <p:nvPr/>
          </p:nvSpPr>
          <p:spPr>
            <a:xfrm>
              <a:off x="1086673" y="1697861"/>
              <a:ext cx="2926977" cy="759818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b="1" dirty="0"/>
                <a:t>토론 관련 어휘</a:t>
              </a:r>
              <a:endParaRPr lang="en-US" sz="2800" b="1" dirty="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74442FD-BAE7-4666-8037-D336BA18129C}"/>
              </a:ext>
            </a:extLst>
          </p:cNvPr>
          <p:cNvSpPr txBox="1"/>
          <p:nvPr/>
        </p:nvSpPr>
        <p:spPr>
          <a:xfrm>
            <a:off x="603159" y="1562685"/>
            <a:ext cx="11205160" cy="1810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토론을 할 때 이끌어 가는 사람이 필요한데 이 사람을 </a:t>
            </a: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‘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사회자</a:t>
            </a: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’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라고 해요</a:t>
            </a: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. 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우리 반에서 토론을 한다면 누가 사회자를 하면 좋을 것 같아요</a:t>
            </a: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2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F587193-008D-4788-80DB-F867D3C5DB41}"/>
              </a:ext>
            </a:extLst>
          </p:cNvPr>
          <p:cNvSpPr txBox="1"/>
          <p:nvPr/>
        </p:nvSpPr>
        <p:spPr>
          <a:xfrm>
            <a:off x="4971889" y="4076471"/>
            <a:ext cx="7070110" cy="6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8C04BC"/>
                </a:solidFill>
                <a:latin typeface="+mn-ea"/>
              </a:rPr>
              <a:t>토론자는 어떤 사람을 말할까요</a:t>
            </a:r>
            <a:r>
              <a:rPr lang="en-US" altLang="ko-KR" sz="3200" b="1" dirty="0">
                <a:solidFill>
                  <a:srgbClr val="8C04BC"/>
                </a:solidFill>
                <a:latin typeface="+mn-ea"/>
              </a:rPr>
              <a:t>?</a:t>
            </a:r>
            <a:endParaRPr lang="en-US" sz="3200" b="1" dirty="0">
              <a:solidFill>
                <a:srgbClr val="8C04BC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96A2695-BAE5-4D30-BB10-BD84AEAADA15}"/>
              </a:ext>
            </a:extLst>
          </p:cNvPr>
          <p:cNvSpPr txBox="1"/>
          <p:nvPr/>
        </p:nvSpPr>
        <p:spPr>
          <a:xfrm>
            <a:off x="4971889" y="4817464"/>
            <a:ext cx="7070110" cy="6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00B050"/>
                </a:solidFill>
                <a:latin typeface="+mn-ea"/>
              </a:rPr>
              <a:t>청중은 어떤 사람들이에요</a:t>
            </a:r>
            <a:r>
              <a:rPr lang="en-US" altLang="ko-KR" sz="32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200" b="1" dirty="0">
              <a:solidFill>
                <a:srgbClr val="00B05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47108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6CAA0F-1198-4DCE-B5E7-845951AD266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Cylinder 4">
            <a:extLst>
              <a:ext uri="{FF2B5EF4-FFF2-40B4-BE49-F238E27FC236}">
                <a16:creationId xmlns:a16="http://schemas.microsoft.com/office/drawing/2014/main" id="{22018ACF-5D3D-43EA-B5B8-D144AB7B211E}"/>
              </a:ext>
            </a:extLst>
          </p:cNvPr>
          <p:cNvSpPr/>
          <p:nvPr/>
        </p:nvSpPr>
        <p:spPr>
          <a:xfrm>
            <a:off x="609600" y="355600"/>
            <a:ext cx="2326640" cy="1737360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선생님의 어휘 노트</a:t>
            </a:r>
            <a:endParaRPr lang="en-US" sz="32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21707F-2A96-4117-82F6-0C0FE5235C77}"/>
              </a:ext>
            </a:extLst>
          </p:cNvPr>
          <p:cNvSpPr txBox="1"/>
          <p:nvPr/>
        </p:nvSpPr>
        <p:spPr>
          <a:xfrm>
            <a:off x="3403600" y="355600"/>
            <a:ext cx="645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7200" b="1" dirty="0"/>
              <a:t>토 론</a:t>
            </a:r>
            <a:endParaRPr lang="en-US" altLang="ko-KR" sz="7200" b="1" dirty="0"/>
          </a:p>
          <a:p>
            <a:pPr algn="ctr"/>
            <a:r>
              <a:rPr lang="ko-KR" altLang="en-US" sz="7200" dirty="0"/>
              <a:t>討</a:t>
            </a:r>
            <a:r>
              <a:rPr lang="ko-KR" altLang="en-US" sz="2800" dirty="0"/>
              <a:t>칠 토</a:t>
            </a:r>
            <a:r>
              <a:rPr lang="ko-KR" altLang="en-US" sz="7200" dirty="0"/>
              <a:t>  </a:t>
            </a:r>
            <a:r>
              <a:rPr lang="ko-KR" altLang="en-US" sz="7200" dirty="0" err="1"/>
              <a:t>論</a:t>
            </a:r>
            <a:r>
              <a:rPr lang="ko-KR" altLang="en-US" sz="2800" dirty="0" err="1"/>
              <a:t>논할</a:t>
            </a:r>
            <a:r>
              <a:rPr lang="ko-KR" altLang="en-US" sz="2800" dirty="0"/>
              <a:t> 논</a:t>
            </a:r>
            <a:r>
              <a:rPr lang="en-US" altLang="ko-KR" sz="2800" dirty="0"/>
              <a:t>/</a:t>
            </a:r>
            <a:r>
              <a:rPr lang="ko-KR" altLang="en-US" sz="2800" dirty="0"/>
              <a:t>론</a:t>
            </a:r>
            <a:endParaRPr lang="en-US" sz="7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82B8D1-8870-4070-81E6-7EBCD5C64E6B}"/>
              </a:ext>
            </a:extLst>
          </p:cNvPr>
          <p:cNvSpPr txBox="1"/>
          <p:nvPr/>
        </p:nvSpPr>
        <p:spPr>
          <a:xfrm>
            <a:off x="609600" y="2668674"/>
            <a:ext cx="10982960" cy="1145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어떤 문제를 해결하기 위해 정해진 주제에 대하여 여러 사람이 각각 의견을 말하며 논의함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182EB75-695C-4CA1-A872-5905D4364CB9}"/>
              </a:ext>
            </a:extLst>
          </p:cNvPr>
          <p:cNvSpPr/>
          <p:nvPr/>
        </p:nvSpPr>
        <p:spPr>
          <a:xfrm>
            <a:off x="609600" y="3869596"/>
            <a:ext cx="10982960" cy="1145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찬성이나 반대의 뚜렷한 의견을 가지고 상대의 의견에 대해 비판과 반박을 함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B6A31BB-D19E-4E74-8AD2-F614CC77DD86}"/>
              </a:ext>
            </a:extLst>
          </p:cNvPr>
          <p:cNvSpPr/>
          <p:nvPr/>
        </p:nvSpPr>
        <p:spPr>
          <a:xfrm>
            <a:off x="609600" y="4991218"/>
            <a:ext cx="10982960" cy="1145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예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) “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텔레비전은 유해한가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무해한가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?”, “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초등학생에게 휴대폰이 필요한가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?”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등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48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A97CAEDB-96C8-4587-9557-365BD18EB0A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4D97256-F9D3-4131-8590-4AC4AC537253}"/>
              </a:ext>
            </a:extLst>
          </p:cNvPr>
          <p:cNvSpPr/>
          <p:nvPr/>
        </p:nvSpPr>
        <p:spPr>
          <a:xfrm>
            <a:off x="603159" y="128784"/>
            <a:ext cx="2565044" cy="1049775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latin typeface="+mn-ea"/>
              </a:rPr>
              <a:t>130</a:t>
            </a:r>
            <a:r>
              <a:rPr lang="ko-KR" altLang="en-US" sz="3200" dirty="0">
                <a:latin typeface="+mn-ea"/>
              </a:rPr>
              <a:t>쪽 어휘 </a:t>
            </a:r>
            <a:r>
              <a:rPr lang="en-US" altLang="ko-KR" sz="2400" dirty="0">
                <a:latin typeface="+mn-ea"/>
              </a:rPr>
              <a:t>Vocabulary</a:t>
            </a:r>
            <a:endParaRPr lang="en-US" sz="3200" dirty="0"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60A31E-FDEE-4CD4-801D-2088BCD6CEA3}"/>
              </a:ext>
            </a:extLst>
          </p:cNvPr>
          <p:cNvSpPr txBox="1"/>
          <p:nvPr/>
        </p:nvSpPr>
        <p:spPr>
          <a:xfrm>
            <a:off x="3352800" y="196870"/>
            <a:ext cx="8236041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다음은 토론을 묘사할 때 나오는 표현들이에요</a:t>
            </a:r>
            <a:r>
              <a:rPr lang="en-US" altLang="ko-KR" sz="2800" dirty="0">
                <a:latin typeface="+mn-ea"/>
              </a:rPr>
              <a:t>. </a:t>
            </a:r>
            <a:endParaRPr lang="en-US" sz="2800" dirty="0">
              <a:latin typeface="+mn-ea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4EF263F-8B18-4A05-88AE-A371AA641E84}"/>
              </a:ext>
            </a:extLst>
          </p:cNvPr>
          <p:cNvGrpSpPr/>
          <p:nvPr/>
        </p:nvGrpSpPr>
        <p:grpSpPr>
          <a:xfrm>
            <a:off x="603159" y="1294495"/>
            <a:ext cx="10985680" cy="2300077"/>
            <a:chOff x="452801" y="1697861"/>
            <a:chExt cx="6110839" cy="200636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CD6BC11-6DA1-462D-BF3B-AA50213E5343}"/>
                </a:ext>
              </a:extLst>
            </p:cNvPr>
            <p:cNvSpPr/>
            <p:nvPr/>
          </p:nvSpPr>
          <p:spPr>
            <a:xfrm>
              <a:off x="452801" y="2277512"/>
              <a:ext cx="6110839" cy="1426715"/>
            </a:xfrm>
            <a:prstGeom prst="rect">
              <a:avLst/>
            </a:prstGeom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ko-KR" altLang="en-US" sz="3200" dirty="0"/>
                <a:t>사회를 보다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주장하다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의견을 밝히다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근거를 대다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경청하다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이성적으로 말하다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감정적으로 말하다</a:t>
              </a:r>
              <a:endParaRPr lang="en-US" sz="32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6C0CA5D-A996-49E3-9E5E-74231F08E1FE}"/>
                </a:ext>
              </a:extLst>
            </p:cNvPr>
            <p:cNvSpPr/>
            <p:nvPr/>
          </p:nvSpPr>
          <p:spPr>
            <a:xfrm>
              <a:off x="1086674" y="1697861"/>
              <a:ext cx="1833689" cy="704154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b="1" dirty="0"/>
                <a:t>토론 관련 어휘</a:t>
              </a:r>
              <a:endParaRPr lang="en-US" sz="2800" b="1" dirty="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6181361-F6E8-4A43-875E-E3DEEA7DFC36}"/>
              </a:ext>
            </a:extLst>
          </p:cNvPr>
          <p:cNvSpPr txBox="1"/>
          <p:nvPr/>
        </p:nvSpPr>
        <p:spPr>
          <a:xfrm>
            <a:off x="603159" y="3652655"/>
            <a:ext cx="1120516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자신의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의견을 밝힐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때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감정적으로 말하면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감정이 상해서 서로 싸우게 돼요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 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96675A-AA87-4D4E-BFD1-A5BC2E149B91}"/>
              </a:ext>
            </a:extLst>
          </p:cNvPr>
          <p:cNvSpPr txBox="1"/>
          <p:nvPr/>
        </p:nvSpPr>
        <p:spPr>
          <a:xfrm>
            <a:off x="603159" y="4777311"/>
            <a:ext cx="10985682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8C04BC"/>
                </a:solidFill>
                <a:latin typeface="+mn-ea"/>
              </a:rPr>
              <a:t>주장을 할 때는 반드시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근거를 대야 </a:t>
            </a:r>
            <a:r>
              <a:rPr lang="ko-KR" altLang="en-US" sz="3000" b="1" dirty="0">
                <a:solidFill>
                  <a:srgbClr val="8C04BC"/>
                </a:solidFill>
                <a:latin typeface="+mn-ea"/>
              </a:rPr>
              <a:t>해요</a:t>
            </a:r>
            <a:r>
              <a:rPr lang="en-US" altLang="ko-KR" sz="3000" b="1" dirty="0">
                <a:solidFill>
                  <a:srgbClr val="8C04BC"/>
                </a:solidFill>
                <a:latin typeface="+mn-ea"/>
              </a:rPr>
              <a:t>.</a:t>
            </a:r>
            <a:endParaRPr lang="en-US" sz="3000" b="1" dirty="0">
              <a:solidFill>
                <a:srgbClr val="8C04BC"/>
              </a:solidFill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03F70D-8D85-47BE-9A97-9ACAA2ED4102}"/>
              </a:ext>
            </a:extLst>
          </p:cNvPr>
          <p:cNvSpPr txBox="1"/>
          <p:nvPr/>
        </p:nvSpPr>
        <p:spPr>
          <a:xfrm>
            <a:off x="603158" y="5430044"/>
            <a:ext cx="10985681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다른 토론자가 말을 할 때는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경청해야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 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82632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0BC1BAE-A159-4051-B015-59A99A13854B}"/>
              </a:ext>
            </a:extLst>
          </p:cNvPr>
          <p:cNvSpPr/>
          <p:nvPr/>
        </p:nvSpPr>
        <p:spPr>
          <a:xfrm>
            <a:off x="603159" y="103067"/>
            <a:ext cx="2565044" cy="1013498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latin typeface="+mn-ea"/>
              </a:rPr>
              <a:t>131</a:t>
            </a:r>
            <a:r>
              <a:rPr lang="ko-KR" altLang="en-US" sz="3200" dirty="0">
                <a:latin typeface="+mn-ea"/>
              </a:rPr>
              <a:t>쪽 어휘 </a:t>
            </a:r>
            <a:r>
              <a:rPr lang="en-US" altLang="ko-KR" sz="2400" dirty="0">
                <a:latin typeface="+mn-ea"/>
              </a:rPr>
              <a:t>Vocabulary</a:t>
            </a:r>
            <a:endParaRPr lang="en-US" sz="3200" dirty="0">
              <a:latin typeface="+mn-ea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089FAA0-584C-420B-94A9-F1D521335DCB}"/>
              </a:ext>
            </a:extLst>
          </p:cNvPr>
          <p:cNvGrpSpPr/>
          <p:nvPr/>
        </p:nvGrpSpPr>
        <p:grpSpPr>
          <a:xfrm>
            <a:off x="373520" y="833577"/>
            <a:ext cx="11422240" cy="3667304"/>
            <a:chOff x="5191760" y="1765865"/>
            <a:chExt cx="6503081" cy="229187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65A2E5A-DD92-4BB7-9F2F-48947E9C6B41}"/>
                </a:ext>
              </a:extLst>
            </p:cNvPr>
            <p:cNvSpPr/>
            <p:nvPr/>
          </p:nvSpPr>
          <p:spPr>
            <a:xfrm>
              <a:off x="5191760" y="2220119"/>
              <a:ext cx="6503081" cy="1837623"/>
            </a:xfrm>
            <a:prstGeom prst="rect">
              <a:avLst/>
            </a:prstGeom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457200" indent="-4572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ko-KR" altLang="en-US" sz="3000" dirty="0"/>
                <a:t>지금부터 </a:t>
              </a:r>
              <a:r>
                <a:rPr lang="en-US" altLang="ko-KR" sz="3000" dirty="0"/>
                <a:t>OO</a:t>
              </a:r>
              <a:r>
                <a:rPr lang="ko-KR" altLang="en-US" sz="3000" dirty="0"/>
                <a:t>에 관한 토론을 시작하겠습니다</a:t>
              </a:r>
              <a:r>
                <a:rPr lang="en-US" altLang="ko-KR" sz="3000" dirty="0"/>
                <a:t>.</a:t>
              </a:r>
            </a:p>
            <a:p>
              <a:pPr marL="457200" indent="-4572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ko-KR" altLang="en-US" sz="3000" dirty="0"/>
                <a:t>어느 쪽에서 먼저 말씀하시겠습니까</a:t>
              </a:r>
              <a:r>
                <a:rPr lang="en-US" altLang="ko-KR" sz="3000" dirty="0"/>
                <a:t>?</a:t>
              </a:r>
            </a:p>
            <a:p>
              <a:pPr marL="457200" indent="-4572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ko-KR" altLang="en-US" sz="3000" dirty="0"/>
                <a:t>이번에는 다른</a:t>
              </a:r>
              <a:r>
                <a:rPr lang="en-US" altLang="ko-KR" sz="3000" dirty="0"/>
                <a:t>/</a:t>
              </a:r>
              <a:r>
                <a:rPr lang="ko-KR" altLang="en-US" sz="3000" dirty="0"/>
                <a:t>찬성하는</a:t>
              </a:r>
              <a:r>
                <a:rPr lang="en-US" altLang="ko-KR" sz="3000" dirty="0"/>
                <a:t>/</a:t>
              </a:r>
              <a:r>
                <a:rPr lang="ko-KR" altLang="en-US" sz="3000" dirty="0"/>
                <a:t>반대하는 쪽의 의견을 들어 보겠습니다</a:t>
              </a:r>
              <a:r>
                <a:rPr lang="en-US" altLang="ko-KR" sz="3000" dirty="0"/>
                <a:t>.</a:t>
              </a:r>
            </a:p>
            <a:p>
              <a:pPr marL="457200" indent="-4572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ko-KR" altLang="en-US" sz="3000" dirty="0"/>
                <a:t>이상으로 </a:t>
              </a:r>
              <a:r>
                <a:rPr lang="en-US" altLang="ko-KR" sz="3000" dirty="0"/>
                <a:t>OO</a:t>
              </a:r>
              <a:r>
                <a:rPr lang="ko-KR" altLang="en-US" sz="3000" dirty="0"/>
                <a:t>을 주제로 한 토론을 마치겠습니다</a:t>
              </a:r>
              <a:r>
                <a:rPr lang="en-US" altLang="ko-KR" sz="3000" dirty="0"/>
                <a:t>.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4F1034C-549A-4A5B-9E32-023719A81CA5}"/>
                </a:ext>
              </a:extLst>
            </p:cNvPr>
            <p:cNvSpPr/>
            <p:nvPr/>
          </p:nvSpPr>
          <p:spPr>
            <a:xfrm>
              <a:off x="8895170" y="1765865"/>
              <a:ext cx="2236493" cy="54494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b="1" dirty="0"/>
                <a:t>진행에 필요한 표현</a:t>
              </a:r>
              <a:endParaRPr lang="en-US" sz="2800" b="1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51D94CF-94B4-48AC-B44B-C106570DB062}"/>
              </a:ext>
            </a:extLst>
          </p:cNvPr>
          <p:cNvSpPr txBox="1"/>
          <p:nvPr/>
        </p:nvSpPr>
        <p:spPr>
          <a:xfrm>
            <a:off x="603159" y="4713662"/>
            <a:ext cx="10985682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사회자가 토론을 진행하면서 하는 말이에요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하나씩 또박또박 말해 봅시다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58DA34-DD63-485C-84AD-64A1C812F67F}"/>
              </a:ext>
            </a:extLst>
          </p:cNvPr>
          <p:cNvSpPr txBox="1"/>
          <p:nvPr/>
        </p:nvSpPr>
        <p:spPr>
          <a:xfrm>
            <a:off x="3352800" y="196870"/>
            <a:ext cx="8236041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토론에 필요한 여러 가지 표현들을 공부해 봐요</a:t>
            </a:r>
            <a:r>
              <a:rPr lang="en-US" altLang="ko-KR" sz="2800" dirty="0">
                <a:latin typeface="+mn-ea"/>
              </a:rPr>
              <a:t>.</a:t>
            </a:r>
            <a:endParaRPr lang="en-US" sz="2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68432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0BC1BAE-A159-4051-B015-59A99A13854B}"/>
              </a:ext>
            </a:extLst>
          </p:cNvPr>
          <p:cNvSpPr/>
          <p:nvPr/>
        </p:nvSpPr>
        <p:spPr>
          <a:xfrm>
            <a:off x="603159" y="103067"/>
            <a:ext cx="2565044" cy="1013498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latin typeface="+mn-ea"/>
              </a:rPr>
              <a:t>131</a:t>
            </a:r>
            <a:r>
              <a:rPr lang="ko-KR" altLang="en-US" sz="3200" dirty="0">
                <a:latin typeface="+mn-ea"/>
              </a:rPr>
              <a:t>쪽 어휘 </a:t>
            </a:r>
            <a:r>
              <a:rPr lang="en-US" altLang="ko-KR" sz="2400" dirty="0">
                <a:latin typeface="+mn-ea"/>
              </a:rPr>
              <a:t>Vocabulary</a:t>
            </a:r>
            <a:endParaRPr lang="en-US" sz="3200" dirty="0">
              <a:latin typeface="+mn-ea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089FAA0-584C-420B-94A9-F1D521335DCB}"/>
              </a:ext>
            </a:extLst>
          </p:cNvPr>
          <p:cNvGrpSpPr/>
          <p:nvPr/>
        </p:nvGrpSpPr>
        <p:grpSpPr>
          <a:xfrm>
            <a:off x="373520" y="833577"/>
            <a:ext cx="11422240" cy="3667304"/>
            <a:chOff x="5191760" y="1765865"/>
            <a:chExt cx="6503081" cy="229187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65A2E5A-DD92-4BB7-9F2F-48947E9C6B41}"/>
                </a:ext>
              </a:extLst>
            </p:cNvPr>
            <p:cNvSpPr/>
            <p:nvPr/>
          </p:nvSpPr>
          <p:spPr>
            <a:xfrm>
              <a:off x="5191760" y="2220119"/>
              <a:ext cx="6503081" cy="1837623"/>
            </a:xfrm>
            <a:prstGeom prst="rect">
              <a:avLst/>
            </a:prstGeom>
            <a:ln w="762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457200" indent="-4572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ko-KR" altLang="en-US" sz="3000" dirty="0"/>
                <a:t>저도 </a:t>
              </a:r>
              <a:r>
                <a:rPr lang="en-US" altLang="ko-KR" sz="3000" dirty="0"/>
                <a:t>OO</a:t>
              </a:r>
              <a:r>
                <a:rPr lang="ko-KR" altLang="en-US" sz="3000" dirty="0"/>
                <a:t>의 의견에 동의합니다</a:t>
              </a:r>
              <a:r>
                <a:rPr lang="en-US" altLang="ko-KR" sz="3000" dirty="0"/>
                <a:t>.</a:t>
              </a:r>
            </a:p>
            <a:p>
              <a:pPr marL="457200" indent="-4572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ko-KR" altLang="en-US" sz="3000" dirty="0"/>
                <a:t>저도 </a:t>
              </a:r>
              <a:r>
                <a:rPr lang="en-US" altLang="ko-KR" sz="3000" dirty="0"/>
                <a:t>OO</a:t>
              </a:r>
              <a:r>
                <a:rPr lang="ko-KR" altLang="en-US" sz="3000" dirty="0"/>
                <a:t>와 같은 생각입니다</a:t>
              </a:r>
              <a:r>
                <a:rPr lang="en-US" altLang="ko-KR" sz="3000" dirty="0"/>
                <a:t>.</a:t>
              </a:r>
            </a:p>
            <a:p>
              <a:pPr marL="457200" indent="-4572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ko-KR" altLang="en-US" sz="3000" dirty="0"/>
                <a:t>저도 </a:t>
              </a:r>
              <a:r>
                <a:rPr lang="en-US" altLang="ko-KR" sz="3000" dirty="0"/>
                <a:t>OO</a:t>
              </a:r>
              <a:r>
                <a:rPr lang="ko-KR" altLang="en-US" sz="3000" dirty="0"/>
                <a:t>의 의견이 타당하다고 생각합니다</a:t>
              </a:r>
              <a:r>
                <a:rPr lang="en-US" altLang="ko-KR" sz="3000" dirty="0"/>
                <a:t>.</a:t>
              </a:r>
            </a:p>
            <a:p>
              <a:pPr marL="457200" indent="-4572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en-US" altLang="ko-KR" sz="3000" dirty="0"/>
                <a:t>~</a:t>
              </a:r>
              <a:r>
                <a:rPr lang="ko-KR" altLang="en-US" sz="3000" dirty="0"/>
                <a:t>을</a:t>
              </a:r>
              <a:r>
                <a:rPr lang="en-US" altLang="ko-KR" sz="3000" dirty="0"/>
                <a:t>/</a:t>
              </a:r>
              <a:r>
                <a:rPr lang="ko-KR" altLang="en-US" sz="3000" dirty="0"/>
                <a:t>를 근거로 생각해 볼 때 </a:t>
              </a:r>
              <a:r>
                <a:rPr lang="en-US" altLang="ko-KR" sz="3000" dirty="0"/>
                <a:t>OO</a:t>
              </a:r>
              <a:r>
                <a:rPr lang="ko-KR" altLang="en-US" sz="3000" dirty="0"/>
                <a:t>의 의견이 옳다고 생각합니다</a:t>
              </a:r>
              <a:r>
                <a:rPr lang="en-US" altLang="ko-KR" sz="3000" dirty="0"/>
                <a:t>.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4F1034C-549A-4A5B-9E32-023719A81CA5}"/>
                </a:ext>
              </a:extLst>
            </p:cNvPr>
            <p:cNvSpPr/>
            <p:nvPr/>
          </p:nvSpPr>
          <p:spPr>
            <a:xfrm>
              <a:off x="8895170" y="1765865"/>
              <a:ext cx="2236493" cy="54494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b="1" dirty="0"/>
                <a:t>동의를 나타내는 표현</a:t>
              </a:r>
              <a:endParaRPr lang="en-US" sz="2800" b="1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51D94CF-94B4-48AC-B44B-C106570DB062}"/>
              </a:ext>
            </a:extLst>
          </p:cNvPr>
          <p:cNvSpPr txBox="1"/>
          <p:nvPr/>
        </p:nvSpPr>
        <p:spPr>
          <a:xfrm>
            <a:off x="603159" y="4713662"/>
            <a:ext cx="10985682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연습 문제 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2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번에서 동의를 나타내는 단어를 찾아 보세요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58DA34-DD63-485C-84AD-64A1C812F67F}"/>
              </a:ext>
            </a:extLst>
          </p:cNvPr>
          <p:cNvSpPr txBox="1"/>
          <p:nvPr/>
        </p:nvSpPr>
        <p:spPr>
          <a:xfrm>
            <a:off x="3352800" y="196870"/>
            <a:ext cx="8236041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토론에 필요한 여러 가지 표현들을 공부해 봐요</a:t>
            </a:r>
            <a:r>
              <a:rPr lang="en-US" altLang="ko-KR" sz="2800" dirty="0">
                <a:latin typeface="+mn-ea"/>
              </a:rPr>
              <a:t>.</a:t>
            </a:r>
            <a:endParaRPr lang="en-US" sz="2800" dirty="0">
              <a:latin typeface="+mn-ea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8F46435-FF12-4F0E-8719-E54FEBB8F597}"/>
              </a:ext>
            </a:extLst>
          </p:cNvPr>
          <p:cNvSpPr/>
          <p:nvPr/>
        </p:nvSpPr>
        <p:spPr>
          <a:xfrm>
            <a:off x="8107678" y="5341234"/>
            <a:ext cx="3928255" cy="97324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/>
              <a:t>교과서 </a:t>
            </a:r>
            <a:r>
              <a:rPr lang="en-US" altLang="ko-KR" sz="2800" b="1" dirty="0"/>
              <a:t>131</a:t>
            </a:r>
            <a:r>
              <a:rPr lang="ko-KR" altLang="en-US" sz="2800" b="1" dirty="0"/>
              <a:t>쪽 연습 문제 </a:t>
            </a:r>
            <a:r>
              <a:rPr lang="en-US" altLang="ko-KR" sz="2800" b="1" dirty="0"/>
              <a:t>2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154234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0" grpId="0" animBg="1"/>
      <p:bldP spid="9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1763</TotalTime>
  <Words>1861</Words>
  <Application>Microsoft Office PowerPoint</Application>
  <PresentationFormat>Widescreen</PresentationFormat>
  <Paragraphs>270</Paragraphs>
  <Slides>28</Slides>
  <Notes>22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맑은 고딕</vt:lpstr>
      <vt:lpstr>맑은 고딕</vt:lpstr>
      <vt:lpstr>Arial</vt:lpstr>
      <vt:lpstr>Calibri</vt:lpstr>
      <vt:lpstr>1_Office Theme</vt:lpstr>
      <vt:lpstr>     재외동포를 위한 한국어(영어권)   6-2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6-2</dc:title>
  <dc:creator>Grace Euna Ko</dc:creator>
  <cp:lastModifiedBy>Hyunkyu Yi</cp:lastModifiedBy>
  <cp:revision>125</cp:revision>
  <dcterms:created xsi:type="dcterms:W3CDTF">2020-04-18T22:55:50Z</dcterms:created>
  <dcterms:modified xsi:type="dcterms:W3CDTF">2020-05-06T04:19:53Z</dcterms:modified>
</cp:coreProperties>
</file>